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6" r:id="rId3"/>
    <p:sldId id="266" r:id="rId4"/>
    <p:sldId id="279" r:id="rId5"/>
    <p:sldId id="258" r:id="rId6"/>
    <p:sldId id="271" r:id="rId7"/>
    <p:sldId id="275" r:id="rId8"/>
    <p:sldId id="260" r:id="rId9"/>
    <p:sldId id="270" r:id="rId10"/>
    <p:sldId id="277" r:id="rId11"/>
    <p:sldId id="274" r:id="rId12"/>
    <p:sldId id="264" r:id="rId13"/>
    <p:sldId id="272" r:id="rId14"/>
    <p:sldId id="268" r:id="rId15"/>
    <p:sldId id="280" r:id="rId16"/>
    <p:sldId id="273" r:id="rId17"/>
    <p:sldId id="262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977"/>
    <p:restoredTop sz="78585"/>
  </p:normalViewPr>
  <p:slideViewPr>
    <p:cSldViewPr snapToGrid="0" snapToObjects="1">
      <p:cViewPr varScale="1">
        <p:scale>
          <a:sx n="70" d="100"/>
          <a:sy n="70" d="100"/>
        </p:scale>
        <p:origin x="14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AB9F03-6010-DD44-A563-8B6A6A7CBD94}" type="doc">
      <dgm:prSet loTypeId="urn:microsoft.com/office/officeart/2005/8/layout/lProcess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BDA1A8-3051-4A48-B2F1-23E8261F79AB}">
      <dgm:prSet phldrT="[Text]"/>
      <dgm:spPr/>
      <dgm:t>
        <a:bodyPr/>
        <a:lstStyle/>
        <a:p>
          <a:r>
            <a:rPr lang="en-US" dirty="0"/>
            <a:t>Concern</a:t>
          </a:r>
        </a:p>
      </dgm:t>
    </dgm:pt>
    <dgm:pt modelId="{6520980D-C917-8448-89EF-6F1B7712EFA1}" type="parTrans" cxnId="{527BCBF2-28C9-644A-9AD0-E1C56FE02A1A}">
      <dgm:prSet/>
      <dgm:spPr/>
      <dgm:t>
        <a:bodyPr/>
        <a:lstStyle/>
        <a:p>
          <a:endParaRPr lang="en-US"/>
        </a:p>
      </dgm:t>
    </dgm:pt>
    <dgm:pt modelId="{AECD64F1-E041-9041-8861-CD726DDDC72C}" type="sibTrans" cxnId="{527BCBF2-28C9-644A-9AD0-E1C56FE02A1A}">
      <dgm:prSet/>
      <dgm:spPr/>
      <dgm:t>
        <a:bodyPr/>
        <a:lstStyle/>
        <a:p>
          <a:endParaRPr lang="en-US"/>
        </a:p>
      </dgm:t>
    </dgm:pt>
    <dgm:pt modelId="{29973690-5AC4-9244-B142-7C2F23A3109B}">
      <dgm:prSet phldrT="[Text]"/>
      <dgm:spPr/>
      <dgm:t>
        <a:bodyPr/>
        <a:lstStyle/>
        <a:p>
          <a:r>
            <a:rPr lang="en-US" dirty="0"/>
            <a:t>64%</a:t>
          </a:r>
        </a:p>
      </dgm:t>
    </dgm:pt>
    <dgm:pt modelId="{7ACB769F-BAE0-FC4B-A843-6F5E3504A3B9}" type="parTrans" cxnId="{31F55BF5-2CA6-724B-8E0E-1526FD4D202C}">
      <dgm:prSet/>
      <dgm:spPr/>
      <dgm:t>
        <a:bodyPr/>
        <a:lstStyle/>
        <a:p>
          <a:endParaRPr lang="en-US"/>
        </a:p>
      </dgm:t>
    </dgm:pt>
    <dgm:pt modelId="{1D89A192-1984-3548-8381-7A2A7114B6E5}" type="sibTrans" cxnId="{31F55BF5-2CA6-724B-8E0E-1526FD4D202C}">
      <dgm:prSet/>
      <dgm:spPr/>
      <dgm:t>
        <a:bodyPr/>
        <a:lstStyle/>
        <a:p>
          <a:endParaRPr lang="en-US"/>
        </a:p>
      </dgm:t>
    </dgm:pt>
    <dgm:pt modelId="{BA525B69-9993-E84B-AEEA-394164AEE333}">
      <dgm:prSet phldrT="[Text]"/>
      <dgm:spPr/>
      <dgm:t>
        <a:bodyPr/>
        <a:lstStyle/>
        <a:p>
          <a:r>
            <a:rPr lang="en-US" dirty="0"/>
            <a:t>‘Going digital’ is a top concern of family business</a:t>
          </a:r>
        </a:p>
      </dgm:t>
    </dgm:pt>
    <dgm:pt modelId="{18129C02-DBFE-A544-B993-87CB5FA4C2F6}" type="parTrans" cxnId="{C5D29AF1-4E96-6847-856E-3DBB7C99FC21}">
      <dgm:prSet/>
      <dgm:spPr/>
      <dgm:t>
        <a:bodyPr/>
        <a:lstStyle/>
        <a:p>
          <a:endParaRPr lang="en-US"/>
        </a:p>
      </dgm:t>
    </dgm:pt>
    <dgm:pt modelId="{8270609A-9D9E-804A-B04E-7E08E10328C0}" type="sibTrans" cxnId="{C5D29AF1-4E96-6847-856E-3DBB7C99FC21}">
      <dgm:prSet/>
      <dgm:spPr/>
      <dgm:t>
        <a:bodyPr/>
        <a:lstStyle/>
        <a:p>
          <a:endParaRPr lang="en-US"/>
        </a:p>
      </dgm:t>
    </dgm:pt>
    <dgm:pt modelId="{4D6390C6-376D-AD4F-868F-2F0E02082DB4}">
      <dgm:prSet phldrT="[Text]"/>
      <dgm:spPr/>
      <dgm:t>
        <a:bodyPr/>
        <a:lstStyle/>
        <a:p>
          <a:r>
            <a:rPr lang="en-US" dirty="0"/>
            <a:t>Significance</a:t>
          </a:r>
        </a:p>
      </dgm:t>
    </dgm:pt>
    <dgm:pt modelId="{594DDEC2-E44C-5849-8FD5-5E0FB22A2BFA}" type="parTrans" cxnId="{8DBBF253-D95E-E647-B869-10AEFD84001D}">
      <dgm:prSet/>
      <dgm:spPr/>
      <dgm:t>
        <a:bodyPr/>
        <a:lstStyle/>
        <a:p>
          <a:endParaRPr lang="en-US"/>
        </a:p>
      </dgm:t>
    </dgm:pt>
    <dgm:pt modelId="{AF8DA609-ACB2-FB4D-B2C4-A07F7E0F1F0B}" type="sibTrans" cxnId="{8DBBF253-D95E-E647-B869-10AEFD84001D}">
      <dgm:prSet/>
      <dgm:spPr/>
      <dgm:t>
        <a:bodyPr/>
        <a:lstStyle/>
        <a:p>
          <a:endParaRPr lang="en-US"/>
        </a:p>
      </dgm:t>
    </dgm:pt>
    <dgm:pt modelId="{3CE032C0-4E9B-5D4A-9852-AD4317D2E011}">
      <dgm:prSet phldrT="[Text]"/>
      <dgm:spPr/>
      <dgm:t>
        <a:bodyPr/>
        <a:lstStyle/>
        <a:p>
          <a:r>
            <a:rPr lang="en-US" dirty="0"/>
            <a:t>Impact of going digital not understood</a:t>
          </a:r>
        </a:p>
      </dgm:t>
    </dgm:pt>
    <dgm:pt modelId="{A7408FB7-1884-6446-B371-074D665F6513}" type="parTrans" cxnId="{5666BC83-9C32-394D-AACA-E62B8AD84469}">
      <dgm:prSet/>
      <dgm:spPr/>
      <dgm:t>
        <a:bodyPr/>
        <a:lstStyle/>
        <a:p>
          <a:endParaRPr lang="en-US"/>
        </a:p>
      </dgm:t>
    </dgm:pt>
    <dgm:pt modelId="{A0AE066C-BD83-EE47-B0D8-699EB7F5D7B5}" type="sibTrans" cxnId="{5666BC83-9C32-394D-AACA-E62B8AD84469}">
      <dgm:prSet/>
      <dgm:spPr/>
      <dgm:t>
        <a:bodyPr/>
        <a:lstStyle/>
        <a:p>
          <a:endParaRPr lang="en-US"/>
        </a:p>
      </dgm:t>
    </dgm:pt>
    <dgm:pt modelId="{4EF772E7-7981-2947-A8FB-C986E57CBCCB}">
      <dgm:prSet phldrT="[Text]"/>
      <dgm:spPr/>
      <dgm:t>
        <a:bodyPr/>
        <a:lstStyle/>
        <a:p>
          <a:r>
            <a:rPr lang="en-US" dirty="0"/>
            <a:t>75%</a:t>
          </a:r>
        </a:p>
      </dgm:t>
    </dgm:pt>
    <dgm:pt modelId="{F474FF0A-F437-8E44-BF2D-AED65F0C0810}" type="parTrans" cxnId="{E4399F5E-B4D6-7144-9DA0-D7E3757F5D5C}">
      <dgm:prSet/>
      <dgm:spPr/>
      <dgm:t>
        <a:bodyPr/>
        <a:lstStyle/>
        <a:p>
          <a:endParaRPr lang="en-US"/>
        </a:p>
      </dgm:t>
    </dgm:pt>
    <dgm:pt modelId="{B1BCB73D-C5C0-0F41-8CEC-F63248380D68}" type="sibTrans" cxnId="{E4399F5E-B4D6-7144-9DA0-D7E3757F5D5C}">
      <dgm:prSet/>
      <dgm:spPr/>
      <dgm:t>
        <a:bodyPr/>
        <a:lstStyle/>
        <a:p>
          <a:endParaRPr lang="en-US"/>
        </a:p>
      </dgm:t>
    </dgm:pt>
    <dgm:pt modelId="{8ADC15D3-0762-D74E-888A-36CF99B234C4}">
      <dgm:prSet phldrT="[Text]"/>
      <dgm:spPr/>
      <dgm:t>
        <a:bodyPr/>
        <a:lstStyle/>
        <a:p>
          <a:r>
            <a:rPr lang="en-US" dirty="0"/>
            <a:t>Competence</a:t>
          </a:r>
        </a:p>
      </dgm:t>
    </dgm:pt>
    <dgm:pt modelId="{2BEF1979-5E7D-714D-A00E-B50F208BEF46}" type="parTrans" cxnId="{ED9A4BCE-20C9-D348-998F-BB1D874718F1}">
      <dgm:prSet/>
      <dgm:spPr/>
      <dgm:t>
        <a:bodyPr/>
        <a:lstStyle/>
        <a:p>
          <a:endParaRPr lang="en-US"/>
        </a:p>
      </dgm:t>
    </dgm:pt>
    <dgm:pt modelId="{AFB9806F-DC30-8F40-8115-213098F2F0DF}" type="sibTrans" cxnId="{ED9A4BCE-20C9-D348-998F-BB1D874718F1}">
      <dgm:prSet/>
      <dgm:spPr/>
      <dgm:t>
        <a:bodyPr/>
        <a:lstStyle/>
        <a:p>
          <a:endParaRPr lang="en-US"/>
        </a:p>
      </dgm:t>
    </dgm:pt>
    <dgm:pt modelId="{393F26C0-2AF5-4046-A2DE-D19FF785E6E9}">
      <dgm:prSet phldrT="[Text]"/>
      <dgm:spPr/>
      <dgm:t>
        <a:bodyPr/>
        <a:lstStyle/>
        <a:p>
          <a:r>
            <a:rPr lang="en-US" dirty="0"/>
            <a:t>Lack of a strategy and expertise to implement</a:t>
          </a:r>
        </a:p>
      </dgm:t>
    </dgm:pt>
    <dgm:pt modelId="{4E0B69D7-358E-0A4B-8C01-2FA9BB51D680}" type="parTrans" cxnId="{DBD732C5-6CF9-0243-B407-E4871EFDC50B}">
      <dgm:prSet/>
      <dgm:spPr/>
      <dgm:t>
        <a:bodyPr/>
        <a:lstStyle/>
        <a:p>
          <a:endParaRPr lang="en-US"/>
        </a:p>
      </dgm:t>
    </dgm:pt>
    <dgm:pt modelId="{AECABC8F-ABDD-F641-8081-AF46757FDF02}" type="sibTrans" cxnId="{DBD732C5-6CF9-0243-B407-E4871EFDC50B}">
      <dgm:prSet/>
      <dgm:spPr/>
      <dgm:t>
        <a:bodyPr/>
        <a:lstStyle/>
        <a:p>
          <a:endParaRPr lang="en-US"/>
        </a:p>
      </dgm:t>
    </dgm:pt>
    <dgm:pt modelId="{28CE79C2-B0A5-274B-91C4-DA5E7B2E36DB}">
      <dgm:prSet phldrT="[Text]"/>
      <dgm:spPr/>
      <dgm:t>
        <a:bodyPr/>
        <a:lstStyle/>
        <a:p>
          <a:r>
            <a:rPr lang="en-US" dirty="0"/>
            <a:t>63%</a:t>
          </a:r>
        </a:p>
      </dgm:t>
    </dgm:pt>
    <dgm:pt modelId="{65F60318-4FFC-F047-88E2-434737F8F626}" type="parTrans" cxnId="{63958B2C-0BAB-2F4C-A3EE-EBB512C6BF03}">
      <dgm:prSet/>
      <dgm:spPr/>
      <dgm:t>
        <a:bodyPr/>
        <a:lstStyle/>
        <a:p>
          <a:endParaRPr lang="en-US"/>
        </a:p>
      </dgm:t>
    </dgm:pt>
    <dgm:pt modelId="{C99F222B-0522-B948-9E4A-2F917408F9E9}" type="sibTrans" cxnId="{63958B2C-0BAB-2F4C-A3EE-EBB512C6BF03}">
      <dgm:prSet/>
      <dgm:spPr/>
      <dgm:t>
        <a:bodyPr/>
        <a:lstStyle/>
        <a:p>
          <a:endParaRPr lang="en-US"/>
        </a:p>
      </dgm:t>
    </dgm:pt>
    <dgm:pt modelId="{F7F2FDD4-9911-FC4A-B03E-78EF0AE93AD2}" type="pres">
      <dgm:prSet presAssocID="{26AB9F03-6010-DD44-A563-8B6A6A7CBD94}" presName="theList" presStyleCnt="0">
        <dgm:presLayoutVars>
          <dgm:dir/>
          <dgm:animLvl val="lvl"/>
          <dgm:resizeHandles val="exact"/>
        </dgm:presLayoutVars>
      </dgm:prSet>
      <dgm:spPr/>
    </dgm:pt>
    <dgm:pt modelId="{F5A5C766-3324-704E-ABCA-9C62EAC6E674}" type="pres">
      <dgm:prSet presAssocID="{D6BDA1A8-3051-4A48-B2F1-23E8261F79AB}" presName="compNode" presStyleCnt="0"/>
      <dgm:spPr/>
    </dgm:pt>
    <dgm:pt modelId="{FB9ADD25-E849-934A-ADED-97B3E8DC2135}" type="pres">
      <dgm:prSet presAssocID="{D6BDA1A8-3051-4A48-B2F1-23E8261F79AB}" presName="aNode" presStyleLbl="bgShp" presStyleIdx="0" presStyleCnt="3"/>
      <dgm:spPr/>
    </dgm:pt>
    <dgm:pt modelId="{C170E7FA-6538-B54B-AD7A-8E747E615EF2}" type="pres">
      <dgm:prSet presAssocID="{D6BDA1A8-3051-4A48-B2F1-23E8261F79AB}" presName="textNode" presStyleLbl="bgShp" presStyleIdx="0" presStyleCnt="3"/>
      <dgm:spPr/>
    </dgm:pt>
    <dgm:pt modelId="{336CF9DF-8BB1-4A45-A4E6-7AB212702F5D}" type="pres">
      <dgm:prSet presAssocID="{D6BDA1A8-3051-4A48-B2F1-23E8261F79AB}" presName="compChildNode" presStyleCnt="0"/>
      <dgm:spPr/>
    </dgm:pt>
    <dgm:pt modelId="{5E044D66-D7E4-334B-BB7F-4A4872A60CE1}" type="pres">
      <dgm:prSet presAssocID="{D6BDA1A8-3051-4A48-B2F1-23E8261F79AB}" presName="theInnerList" presStyleCnt="0"/>
      <dgm:spPr/>
    </dgm:pt>
    <dgm:pt modelId="{F915F4C2-9C59-6644-985E-7852E42665A4}" type="pres">
      <dgm:prSet presAssocID="{BA525B69-9993-E84B-AEEA-394164AEE333}" presName="childNode" presStyleLbl="node1" presStyleIdx="0" presStyleCnt="6">
        <dgm:presLayoutVars>
          <dgm:bulletEnabled val="1"/>
        </dgm:presLayoutVars>
      </dgm:prSet>
      <dgm:spPr/>
    </dgm:pt>
    <dgm:pt modelId="{527054CD-B382-7A44-9B49-4A3979A248CF}" type="pres">
      <dgm:prSet presAssocID="{BA525B69-9993-E84B-AEEA-394164AEE333}" presName="aSpace2" presStyleCnt="0"/>
      <dgm:spPr/>
    </dgm:pt>
    <dgm:pt modelId="{B2D1763F-977A-664C-B2BC-606630E14460}" type="pres">
      <dgm:prSet presAssocID="{29973690-5AC4-9244-B142-7C2F23A3109B}" presName="childNode" presStyleLbl="node1" presStyleIdx="1" presStyleCnt="6">
        <dgm:presLayoutVars>
          <dgm:bulletEnabled val="1"/>
        </dgm:presLayoutVars>
      </dgm:prSet>
      <dgm:spPr/>
    </dgm:pt>
    <dgm:pt modelId="{010050C5-DF3A-9C4F-9CC9-C927946F704E}" type="pres">
      <dgm:prSet presAssocID="{D6BDA1A8-3051-4A48-B2F1-23E8261F79AB}" presName="aSpace" presStyleCnt="0"/>
      <dgm:spPr/>
    </dgm:pt>
    <dgm:pt modelId="{9E466A46-1262-A749-B2E1-4A29CE05E1C0}" type="pres">
      <dgm:prSet presAssocID="{4D6390C6-376D-AD4F-868F-2F0E02082DB4}" presName="compNode" presStyleCnt="0"/>
      <dgm:spPr/>
    </dgm:pt>
    <dgm:pt modelId="{0AA8CFBB-9424-BD4C-BFFD-47C7857E2906}" type="pres">
      <dgm:prSet presAssocID="{4D6390C6-376D-AD4F-868F-2F0E02082DB4}" presName="aNode" presStyleLbl="bgShp" presStyleIdx="1" presStyleCnt="3"/>
      <dgm:spPr/>
    </dgm:pt>
    <dgm:pt modelId="{7AA30BDC-7678-6542-A6B2-9EBD8ABFEF24}" type="pres">
      <dgm:prSet presAssocID="{4D6390C6-376D-AD4F-868F-2F0E02082DB4}" presName="textNode" presStyleLbl="bgShp" presStyleIdx="1" presStyleCnt="3"/>
      <dgm:spPr/>
    </dgm:pt>
    <dgm:pt modelId="{D0A93770-3FF1-E54B-9C85-8E058FD3C220}" type="pres">
      <dgm:prSet presAssocID="{4D6390C6-376D-AD4F-868F-2F0E02082DB4}" presName="compChildNode" presStyleCnt="0"/>
      <dgm:spPr/>
    </dgm:pt>
    <dgm:pt modelId="{04F4B520-8B97-7541-8178-252FFB893A84}" type="pres">
      <dgm:prSet presAssocID="{4D6390C6-376D-AD4F-868F-2F0E02082DB4}" presName="theInnerList" presStyleCnt="0"/>
      <dgm:spPr/>
    </dgm:pt>
    <dgm:pt modelId="{D67127D3-3276-4C4C-A852-CD6E493D772C}" type="pres">
      <dgm:prSet presAssocID="{3CE032C0-4E9B-5D4A-9852-AD4317D2E011}" presName="childNode" presStyleLbl="node1" presStyleIdx="2" presStyleCnt="6">
        <dgm:presLayoutVars>
          <dgm:bulletEnabled val="1"/>
        </dgm:presLayoutVars>
      </dgm:prSet>
      <dgm:spPr/>
    </dgm:pt>
    <dgm:pt modelId="{391D097B-1934-EE40-ADC0-3DED1208FB27}" type="pres">
      <dgm:prSet presAssocID="{3CE032C0-4E9B-5D4A-9852-AD4317D2E011}" presName="aSpace2" presStyleCnt="0"/>
      <dgm:spPr/>
    </dgm:pt>
    <dgm:pt modelId="{897A7BFA-6568-D24C-8028-B51B93BD16A8}" type="pres">
      <dgm:prSet presAssocID="{4EF772E7-7981-2947-A8FB-C986E57CBCCB}" presName="childNode" presStyleLbl="node1" presStyleIdx="3" presStyleCnt="6">
        <dgm:presLayoutVars>
          <dgm:bulletEnabled val="1"/>
        </dgm:presLayoutVars>
      </dgm:prSet>
      <dgm:spPr/>
    </dgm:pt>
    <dgm:pt modelId="{78B300AB-F570-F146-8B73-3EFD518F8440}" type="pres">
      <dgm:prSet presAssocID="{4D6390C6-376D-AD4F-868F-2F0E02082DB4}" presName="aSpace" presStyleCnt="0"/>
      <dgm:spPr/>
    </dgm:pt>
    <dgm:pt modelId="{02BB5626-8D13-F84E-BBBC-EB2066EAB6A0}" type="pres">
      <dgm:prSet presAssocID="{8ADC15D3-0762-D74E-888A-36CF99B234C4}" presName="compNode" presStyleCnt="0"/>
      <dgm:spPr/>
    </dgm:pt>
    <dgm:pt modelId="{A09AF499-F5C6-074E-AA04-9BD0CC51863C}" type="pres">
      <dgm:prSet presAssocID="{8ADC15D3-0762-D74E-888A-36CF99B234C4}" presName="aNode" presStyleLbl="bgShp" presStyleIdx="2" presStyleCnt="3"/>
      <dgm:spPr/>
    </dgm:pt>
    <dgm:pt modelId="{E4213F05-3A8D-6048-9CEC-B934D0F42269}" type="pres">
      <dgm:prSet presAssocID="{8ADC15D3-0762-D74E-888A-36CF99B234C4}" presName="textNode" presStyleLbl="bgShp" presStyleIdx="2" presStyleCnt="3"/>
      <dgm:spPr/>
    </dgm:pt>
    <dgm:pt modelId="{2E84790B-FED1-AC46-B0B0-EBC59100A32E}" type="pres">
      <dgm:prSet presAssocID="{8ADC15D3-0762-D74E-888A-36CF99B234C4}" presName="compChildNode" presStyleCnt="0"/>
      <dgm:spPr/>
    </dgm:pt>
    <dgm:pt modelId="{DCBA5384-FEB2-F143-A5DA-5A27B8353CFD}" type="pres">
      <dgm:prSet presAssocID="{8ADC15D3-0762-D74E-888A-36CF99B234C4}" presName="theInnerList" presStyleCnt="0"/>
      <dgm:spPr/>
    </dgm:pt>
    <dgm:pt modelId="{DD123A90-494D-3541-95D7-D0F92218A6BC}" type="pres">
      <dgm:prSet presAssocID="{393F26C0-2AF5-4046-A2DE-D19FF785E6E9}" presName="childNode" presStyleLbl="node1" presStyleIdx="4" presStyleCnt="6">
        <dgm:presLayoutVars>
          <dgm:bulletEnabled val="1"/>
        </dgm:presLayoutVars>
      </dgm:prSet>
      <dgm:spPr/>
    </dgm:pt>
    <dgm:pt modelId="{8FA7A111-AA82-4344-846B-14C4263C805C}" type="pres">
      <dgm:prSet presAssocID="{393F26C0-2AF5-4046-A2DE-D19FF785E6E9}" presName="aSpace2" presStyleCnt="0"/>
      <dgm:spPr/>
    </dgm:pt>
    <dgm:pt modelId="{55F7A9BD-C3F1-3945-9FFE-81AA4692DE0F}" type="pres">
      <dgm:prSet presAssocID="{28CE79C2-B0A5-274B-91C4-DA5E7B2E36DB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A064B30A-69D7-8244-B9EA-691CDDDC88A9}" type="presOf" srcId="{8ADC15D3-0762-D74E-888A-36CF99B234C4}" destId="{A09AF499-F5C6-074E-AA04-9BD0CC51863C}" srcOrd="0" destOrd="0" presId="urn:microsoft.com/office/officeart/2005/8/layout/lProcess2"/>
    <dgm:cxn modelId="{60A57D11-C680-3E44-B17F-06C6C66EF0EE}" type="presOf" srcId="{29973690-5AC4-9244-B142-7C2F23A3109B}" destId="{B2D1763F-977A-664C-B2BC-606630E14460}" srcOrd="0" destOrd="0" presId="urn:microsoft.com/office/officeart/2005/8/layout/lProcess2"/>
    <dgm:cxn modelId="{12305813-59CA-0C4A-88C0-D923B7804DE3}" type="presOf" srcId="{4EF772E7-7981-2947-A8FB-C986E57CBCCB}" destId="{897A7BFA-6568-D24C-8028-B51B93BD16A8}" srcOrd="0" destOrd="0" presId="urn:microsoft.com/office/officeart/2005/8/layout/lProcess2"/>
    <dgm:cxn modelId="{63958B2C-0BAB-2F4C-A3EE-EBB512C6BF03}" srcId="{8ADC15D3-0762-D74E-888A-36CF99B234C4}" destId="{28CE79C2-B0A5-274B-91C4-DA5E7B2E36DB}" srcOrd="1" destOrd="0" parTransId="{65F60318-4FFC-F047-88E2-434737F8F626}" sibTransId="{C99F222B-0522-B948-9E4A-2F917408F9E9}"/>
    <dgm:cxn modelId="{69A26A40-82EC-3841-AEBF-DC63F80E380B}" type="presOf" srcId="{28CE79C2-B0A5-274B-91C4-DA5E7B2E36DB}" destId="{55F7A9BD-C3F1-3945-9FFE-81AA4692DE0F}" srcOrd="0" destOrd="0" presId="urn:microsoft.com/office/officeart/2005/8/layout/lProcess2"/>
    <dgm:cxn modelId="{6B985241-1D23-494C-AFCD-E7CC6EEE77D6}" type="presOf" srcId="{393F26C0-2AF5-4046-A2DE-D19FF785E6E9}" destId="{DD123A90-494D-3541-95D7-D0F92218A6BC}" srcOrd="0" destOrd="0" presId="urn:microsoft.com/office/officeart/2005/8/layout/lProcess2"/>
    <dgm:cxn modelId="{F4C25941-727F-1144-9C94-A6CAF600C1F6}" type="presOf" srcId="{D6BDA1A8-3051-4A48-B2F1-23E8261F79AB}" destId="{FB9ADD25-E849-934A-ADED-97B3E8DC2135}" srcOrd="0" destOrd="0" presId="urn:microsoft.com/office/officeart/2005/8/layout/lProcess2"/>
    <dgm:cxn modelId="{8DBBF253-D95E-E647-B869-10AEFD84001D}" srcId="{26AB9F03-6010-DD44-A563-8B6A6A7CBD94}" destId="{4D6390C6-376D-AD4F-868F-2F0E02082DB4}" srcOrd="1" destOrd="0" parTransId="{594DDEC2-E44C-5849-8FD5-5E0FB22A2BFA}" sibTransId="{AF8DA609-ACB2-FB4D-B2C4-A07F7E0F1F0B}"/>
    <dgm:cxn modelId="{859AB65D-BEF6-F94B-BACD-DFEF434B11F9}" type="presOf" srcId="{26AB9F03-6010-DD44-A563-8B6A6A7CBD94}" destId="{F7F2FDD4-9911-FC4A-B03E-78EF0AE93AD2}" srcOrd="0" destOrd="0" presId="urn:microsoft.com/office/officeart/2005/8/layout/lProcess2"/>
    <dgm:cxn modelId="{E4399F5E-B4D6-7144-9DA0-D7E3757F5D5C}" srcId="{4D6390C6-376D-AD4F-868F-2F0E02082DB4}" destId="{4EF772E7-7981-2947-A8FB-C986E57CBCCB}" srcOrd="1" destOrd="0" parTransId="{F474FF0A-F437-8E44-BF2D-AED65F0C0810}" sibTransId="{B1BCB73D-C5C0-0F41-8CEC-F63248380D68}"/>
    <dgm:cxn modelId="{17ECDC7E-A150-D246-AC09-AC1D45A444F3}" type="presOf" srcId="{8ADC15D3-0762-D74E-888A-36CF99B234C4}" destId="{E4213F05-3A8D-6048-9CEC-B934D0F42269}" srcOrd="1" destOrd="0" presId="urn:microsoft.com/office/officeart/2005/8/layout/lProcess2"/>
    <dgm:cxn modelId="{5666BC83-9C32-394D-AACA-E62B8AD84469}" srcId="{4D6390C6-376D-AD4F-868F-2F0E02082DB4}" destId="{3CE032C0-4E9B-5D4A-9852-AD4317D2E011}" srcOrd="0" destOrd="0" parTransId="{A7408FB7-1884-6446-B371-074D665F6513}" sibTransId="{A0AE066C-BD83-EE47-B0D8-699EB7F5D7B5}"/>
    <dgm:cxn modelId="{733E6C94-B1E1-574A-8738-3F40EC1FAB6C}" type="presOf" srcId="{BA525B69-9993-E84B-AEEA-394164AEE333}" destId="{F915F4C2-9C59-6644-985E-7852E42665A4}" srcOrd="0" destOrd="0" presId="urn:microsoft.com/office/officeart/2005/8/layout/lProcess2"/>
    <dgm:cxn modelId="{B948A29D-FD3F-A14A-8703-4F08CCBE4D8A}" type="presOf" srcId="{4D6390C6-376D-AD4F-868F-2F0E02082DB4}" destId="{7AA30BDC-7678-6542-A6B2-9EBD8ABFEF24}" srcOrd="1" destOrd="0" presId="urn:microsoft.com/office/officeart/2005/8/layout/lProcess2"/>
    <dgm:cxn modelId="{DBD732C5-6CF9-0243-B407-E4871EFDC50B}" srcId="{8ADC15D3-0762-D74E-888A-36CF99B234C4}" destId="{393F26C0-2AF5-4046-A2DE-D19FF785E6E9}" srcOrd="0" destOrd="0" parTransId="{4E0B69D7-358E-0A4B-8C01-2FA9BB51D680}" sibTransId="{AECABC8F-ABDD-F641-8081-AF46757FDF02}"/>
    <dgm:cxn modelId="{E47582CB-2ED6-3442-98EF-D4BBD8923E20}" type="presOf" srcId="{4D6390C6-376D-AD4F-868F-2F0E02082DB4}" destId="{0AA8CFBB-9424-BD4C-BFFD-47C7857E2906}" srcOrd="0" destOrd="0" presId="urn:microsoft.com/office/officeart/2005/8/layout/lProcess2"/>
    <dgm:cxn modelId="{ED9A4BCE-20C9-D348-998F-BB1D874718F1}" srcId="{26AB9F03-6010-DD44-A563-8B6A6A7CBD94}" destId="{8ADC15D3-0762-D74E-888A-36CF99B234C4}" srcOrd="2" destOrd="0" parTransId="{2BEF1979-5E7D-714D-A00E-B50F208BEF46}" sibTransId="{AFB9806F-DC30-8F40-8115-213098F2F0DF}"/>
    <dgm:cxn modelId="{A28D9ED0-6432-514E-BBA1-2229F19C37E0}" type="presOf" srcId="{3CE032C0-4E9B-5D4A-9852-AD4317D2E011}" destId="{D67127D3-3276-4C4C-A852-CD6E493D772C}" srcOrd="0" destOrd="0" presId="urn:microsoft.com/office/officeart/2005/8/layout/lProcess2"/>
    <dgm:cxn modelId="{A6D2DBE2-80CF-D44E-87E5-3E6843B8C5C3}" type="presOf" srcId="{D6BDA1A8-3051-4A48-B2F1-23E8261F79AB}" destId="{C170E7FA-6538-B54B-AD7A-8E747E615EF2}" srcOrd="1" destOrd="0" presId="urn:microsoft.com/office/officeart/2005/8/layout/lProcess2"/>
    <dgm:cxn modelId="{C5D29AF1-4E96-6847-856E-3DBB7C99FC21}" srcId="{D6BDA1A8-3051-4A48-B2F1-23E8261F79AB}" destId="{BA525B69-9993-E84B-AEEA-394164AEE333}" srcOrd="0" destOrd="0" parTransId="{18129C02-DBFE-A544-B993-87CB5FA4C2F6}" sibTransId="{8270609A-9D9E-804A-B04E-7E08E10328C0}"/>
    <dgm:cxn modelId="{527BCBF2-28C9-644A-9AD0-E1C56FE02A1A}" srcId="{26AB9F03-6010-DD44-A563-8B6A6A7CBD94}" destId="{D6BDA1A8-3051-4A48-B2F1-23E8261F79AB}" srcOrd="0" destOrd="0" parTransId="{6520980D-C917-8448-89EF-6F1B7712EFA1}" sibTransId="{AECD64F1-E041-9041-8861-CD726DDDC72C}"/>
    <dgm:cxn modelId="{31F55BF5-2CA6-724B-8E0E-1526FD4D202C}" srcId="{D6BDA1A8-3051-4A48-B2F1-23E8261F79AB}" destId="{29973690-5AC4-9244-B142-7C2F23A3109B}" srcOrd="1" destOrd="0" parTransId="{7ACB769F-BAE0-FC4B-A843-6F5E3504A3B9}" sibTransId="{1D89A192-1984-3548-8381-7A2A7114B6E5}"/>
    <dgm:cxn modelId="{9F0BBDBC-EF5D-6747-AA15-4629D2ABF886}" type="presParOf" srcId="{F7F2FDD4-9911-FC4A-B03E-78EF0AE93AD2}" destId="{F5A5C766-3324-704E-ABCA-9C62EAC6E674}" srcOrd="0" destOrd="0" presId="urn:microsoft.com/office/officeart/2005/8/layout/lProcess2"/>
    <dgm:cxn modelId="{46F858A2-D824-6B47-880A-9AC872A5BBEF}" type="presParOf" srcId="{F5A5C766-3324-704E-ABCA-9C62EAC6E674}" destId="{FB9ADD25-E849-934A-ADED-97B3E8DC2135}" srcOrd="0" destOrd="0" presId="urn:microsoft.com/office/officeart/2005/8/layout/lProcess2"/>
    <dgm:cxn modelId="{391BC3B2-804C-6F47-8274-564981C5D688}" type="presParOf" srcId="{F5A5C766-3324-704E-ABCA-9C62EAC6E674}" destId="{C170E7FA-6538-B54B-AD7A-8E747E615EF2}" srcOrd="1" destOrd="0" presId="urn:microsoft.com/office/officeart/2005/8/layout/lProcess2"/>
    <dgm:cxn modelId="{421804E9-CB9F-9148-9016-930B7059BFCF}" type="presParOf" srcId="{F5A5C766-3324-704E-ABCA-9C62EAC6E674}" destId="{336CF9DF-8BB1-4A45-A4E6-7AB212702F5D}" srcOrd="2" destOrd="0" presId="urn:microsoft.com/office/officeart/2005/8/layout/lProcess2"/>
    <dgm:cxn modelId="{85DAEEFD-983C-5B48-AA7B-38296CA4254E}" type="presParOf" srcId="{336CF9DF-8BB1-4A45-A4E6-7AB212702F5D}" destId="{5E044D66-D7E4-334B-BB7F-4A4872A60CE1}" srcOrd="0" destOrd="0" presId="urn:microsoft.com/office/officeart/2005/8/layout/lProcess2"/>
    <dgm:cxn modelId="{59D4DF2D-AC5A-6B41-9F37-5B9E8AFA5F5B}" type="presParOf" srcId="{5E044D66-D7E4-334B-BB7F-4A4872A60CE1}" destId="{F915F4C2-9C59-6644-985E-7852E42665A4}" srcOrd="0" destOrd="0" presId="urn:microsoft.com/office/officeart/2005/8/layout/lProcess2"/>
    <dgm:cxn modelId="{5F419291-92D7-FD49-98C3-3A043E68230F}" type="presParOf" srcId="{5E044D66-D7E4-334B-BB7F-4A4872A60CE1}" destId="{527054CD-B382-7A44-9B49-4A3979A248CF}" srcOrd="1" destOrd="0" presId="urn:microsoft.com/office/officeart/2005/8/layout/lProcess2"/>
    <dgm:cxn modelId="{3862669D-FCB2-BB47-ABDC-3053EF08C55A}" type="presParOf" srcId="{5E044D66-D7E4-334B-BB7F-4A4872A60CE1}" destId="{B2D1763F-977A-664C-B2BC-606630E14460}" srcOrd="2" destOrd="0" presId="urn:microsoft.com/office/officeart/2005/8/layout/lProcess2"/>
    <dgm:cxn modelId="{1D5C6CBF-3622-6547-930D-415B86BB336B}" type="presParOf" srcId="{F7F2FDD4-9911-FC4A-B03E-78EF0AE93AD2}" destId="{010050C5-DF3A-9C4F-9CC9-C927946F704E}" srcOrd="1" destOrd="0" presId="urn:microsoft.com/office/officeart/2005/8/layout/lProcess2"/>
    <dgm:cxn modelId="{566E4572-8611-FE42-9080-4CF656F9DA60}" type="presParOf" srcId="{F7F2FDD4-9911-FC4A-B03E-78EF0AE93AD2}" destId="{9E466A46-1262-A749-B2E1-4A29CE05E1C0}" srcOrd="2" destOrd="0" presId="urn:microsoft.com/office/officeart/2005/8/layout/lProcess2"/>
    <dgm:cxn modelId="{10D87B16-4984-704C-87F8-CBDC213C90EC}" type="presParOf" srcId="{9E466A46-1262-A749-B2E1-4A29CE05E1C0}" destId="{0AA8CFBB-9424-BD4C-BFFD-47C7857E2906}" srcOrd="0" destOrd="0" presId="urn:microsoft.com/office/officeart/2005/8/layout/lProcess2"/>
    <dgm:cxn modelId="{8E0B9FDC-38B1-F047-BAD0-879B4E3A9B84}" type="presParOf" srcId="{9E466A46-1262-A749-B2E1-4A29CE05E1C0}" destId="{7AA30BDC-7678-6542-A6B2-9EBD8ABFEF24}" srcOrd="1" destOrd="0" presId="urn:microsoft.com/office/officeart/2005/8/layout/lProcess2"/>
    <dgm:cxn modelId="{CA7CD118-4790-B944-9B9E-4D757EC664CD}" type="presParOf" srcId="{9E466A46-1262-A749-B2E1-4A29CE05E1C0}" destId="{D0A93770-3FF1-E54B-9C85-8E058FD3C220}" srcOrd="2" destOrd="0" presId="urn:microsoft.com/office/officeart/2005/8/layout/lProcess2"/>
    <dgm:cxn modelId="{EAF5F396-E4CF-7742-9F31-2C9A786C4C73}" type="presParOf" srcId="{D0A93770-3FF1-E54B-9C85-8E058FD3C220}" destId="{04F4B520-8B97-7541-8178-252FFB893A84}" srcOrd="0" destOrd="0" presId="urn:microsoft.com/office/officeart/2005/8/layout/lProcess2"/>
    <dgm:cxn modelId="{19DB2503-0F9A-0442-A1D2-10F91254B45D}" type="presParOf" srcId="{04F4B520-8B97-7541-8178-252FFB893A84}" destId="{D67127D3-3276-4C4C-A852-CD6E493D772C}" srcOrd="0" destOrd="0" presId="urn:microsoft.com/office/officeart/2005/8/layout/lProcess2"/>
    <dgm:cxn modelId="{703F0179-E162-CE41-9F06-CB35992E68BA}" type="presParOf" srcId="{04F4B520-8B97-7541-8178-252FFB893A84}" destId="{391D097B-1934-EE40-ADC0-3DED1208FB27}" srcOrd="1" destOrd="0" presId="urn:microsoft.com/office/officeart/2005/8/layout/lProcess2"/>
    <dgm:cxn modelId="{C68319E3-AF88-CE4D-9507-7F46F9158565}" type="presParOf" srcId="{04F4B520-8B97-7541-8178-252FFB893A84}" destId="{897A7BFA-6568-D24C-8028-B51B93BD16A8}" srcOrd="2" destOrd="0" presId="urn:microsoft.com/office/officeart/2005/8/layout/lProcess2"/>
    <dgm:cxn modelId="{05520367-B80D-FE45-82B7-22889BBCDA36}" type="presParOf" srcId="{F7F2FDD4-9911-FC4A-B03E-78EF0AE93AD2}" destId="{78B300AB-F570-F146-8B73-3EFD518F8440}" srcOrd="3" destOrd="0" presId="urn:microsoft.com/office/officeart/2005/8/layout/lProcess2"/>
    <dgm:cxn modelId="{394E42FC-95AA-2F40-B526-327178210B76}" type="presParOf" srcId="{F7F2FDD4-9911-FC4A-B03E-78EF0AE93AD2}" destId="{02BB5626-8D13-F84E-BBBC-EB2066EAB6A0}" srcOrd="4" destOrd="0" presId="urn:microsoft.com/office/officeart/2005/8/layout/lProcess2"/>
    <dgm:cxn modelId="{64F808C3-3EC1-E340-B87A-E67315B67829}" type="presParOf" srcId="{02BB5626-8D13-F84E-BBBC-EB2066EAB6A0}" destId="{A09AF499-F5C6-074E-AA04-9BD0CC51863C}" srcOrd="0" destOrd="0" presId="urn:microsoft.com/office/officeart/2005/8/layout/lProcess2"/>
    <dgm:cxn modelId="{2E07525D-AE72-8A4F-89C7-917BBD6127EC}" type="presParOf" srcId="{02BB5626-8D13-F84E-BBBC-EB2066EAB6A0}" destId="{E4213F05-3A8D-6048-9CEC-B934D0F42269}" srcOrd="1" destOrd="0" presId="urn:microsoft.com/office/officeart/2005/8/layout/lProcess2"/>
    <dgm:cxn modelId="{D4CD016C-47DA-3143-A958-6C730516D6B5}" type="presParOf" srcId="{02BB5626-8D13-F84E-BBBC-EB2066EAB6A0}" destId="{2E84790B-FED1-AC46-B0B0-EBC59100A32E}" srcOrd="2" destOrd="0" presId="urn:microsoft.com/office/officeart/2005/8/layout/lProcess2"/>
    <dgm:cxn modelId="{2162F0F8-5895-E143-B91F-6EFA512725F3}" type="presParOf" srcId="{2E84790B-FED1-AC46-B0B0-EBC59100A32E}" destId="{DCBA5384-FEB2-F143-A5DA-5A27B8353CFD}" srcOrd="0" destOrd="0" presId="urn:microsoft.com/office/officeart/2005/8/layout/lProcess2"/>
    <dgm:cxn modelId="{ADB9E720-5E12-5642-AE0F-90EF54DAD05A}" type="presParOf" srcId="{DCBA5384-FEB2-F143-A5DA-5A27B8353CFD}" destId="{DD123A90-494D-3541-95D7-D0F92218A6BC}" srcOrd="0" destOrd="0" presId="urn:microsoft.com/office/officeart/2005/8/layout/lProcess2"/>
    <dgm:cxn modelId="{72D30523-4324-174C-9EDE-1772788215C0}" type="presParOf" srcId="{DCBA5384-FEB2-F143-A5DA-5A27B8353CFD}" destId="{8FA7A111-AA82-4344-846B-14C4263C805C}" srcOrd="1" destOrd="0" presId="urn:microsoft.com/office/officeart/2005/8/layout/lProcess2"/>
    <dgm:cxn modelId="{E7A53161-783A-384D-83B3-54241017DF59}" type="presParOf" srcId="{DCBA5384-FEB2-F143-A5DA-5A27B8353CFD}" destId="{55F7A9BD-C3F1-3945-9FFE-81AA4692DE0F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FC28BB-F615-3648-AD9B-BE8B2E4FA8A0}" type="doc">
      <dgm:prSet loTypeId="urn:microsoft.com/office/officeart/2005/8/layout/matrix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B81066-7654-634A-AAD1-C19BC51FC89A}">
      <dgm:prSet phldrT="[Text]"/>
      <dgm:spPr/>
      <dgm:t>
        <a:bodyPr/>
        <a:lstStyle/>
        <a:p>
          <a:r>
            <a:rPr lang="en-US" dirty="0"/>
            <a:t>Customer</a:t>
          </a:r>
        </a:p>
      </dgm:t>
    </dgm:pt>
    <dgm:pt modelId="{6CA5EDBB-292B-2841-BEF4-D36C5014E8EA}" type="parTrans" cxnId="{DD2A0C91-2404-D44A-810F-0AFBBDFA004F}">
      <dgm:prSet/>
      <dgm:spPr/>
      <dgm:t>
        <a:bodyPr/>
        <a:lstStyle/>
        <a:p>
          <a:endParaRPr lang="en-US"/>
        </a:p>
      </dgm:t>
    </dgm:pt>
    <dgm:pt modelId="{AF865C37-90D1-DE4C-BF71-08DCADD94BA1}" type="sibTrans" cxnId="{DD2A0C91-2404-D44A-810F-0AFBBDFA004F}">
      <dgm:prSet/>
      <dgm:spPr/>
      <dgm:t>
        <a:bodyPr/>
        <a:lstStyle/>
        <a:p>
          <a:endParaRPr lang="en-US"/>
        </a:p>
      </dgm:t>
    </dgm:pt>
    <dgm:pt modelId="{F3058486-B475-A649-ADCC-A2483AB990F6}">
      <dgm:prSet phldrT="[Text]"/>
      <dgm:spPr/>
      <dgm:t>
        <a:bodyPr/>
        <a:lstStyle/>
        <a:p>
          <a:r>
            <a:rPr lang="en-US" dirty="0"/>
            <a:t>Leadership &amp; Management</a:t>
          </a:r>
        </a:p>
      </dgm:t>
    </dgm:pt>
    <dgm:pt modelId="{2DD36C96-D34D-D14F-84E6-B3F51157E036}" type="parTrans" cxnId="{92144369-37AB-C040-8B22-D25946DC6D15}">
      <dgm:prSet/>
      <dgm:spPr/>
      <dgm:t>
        <a:bodyPr/>
        <a:lstStyle/>
        <a:p>
          <a:endParaRPr lang="en-US"/>
        </a:p>
      </dgm:t>
    </dgm:pt>
    <dgm:pt modelId="{9C2939E0-DC86-F14E-8E98-3E46AFFB1FC0}" type="sibTrans" cxnId="{92144369-37AB-C040-8B22-D25946DC6D15}">
      <dgm:prSet/>
      <dgm:spPr/>
      <dgm:t>
        <a:bodyPr/>
        <a:lstStyle/>
        <a:p>
          <a:endParaRPr lang="en-US"/>
        </a:p>
      </dgm:t>
    </dgm:pt>
    <dgm:pt modelId="{4FA04A5F-CA82-C043-AD37-FF9F8EE7DF2A}">
      <dgm:prSet phldrT="[Text]"/>
      <dgm:spPr/>
      <dgm:t>
        <a:bodyPr/>
        <a:lstStyle/>
        <a:p>
          <a:r>
            <a:rPr lang="en-US" dirty="0"/>
            <a:t>Culture</a:t>
          </a:r>
        </a:p>
      </dgm:t>
    </dgm:pt>
    <dgm:pt modelId="{1719D94E-1915-424F-B6F4-406B2DC07400}" type="parTrans" cxnId="{B8DB4F72-9F28-1547-9911-09B1659C27D7}">
      <dgm:prSet/>
      <dgm:spPr/>
      <dgm:t>
        <a:bodyPr/>
        <a:lstStyle/>
        <a:p>
          <a:endParaRPr lang="en-US"/>
        </a:p>
      </dgm:t>
    </dgm:pt>
    <dgm:pt modelId="{C15A063B-A126-354F-AFAD-A609F5294903}" type="sibTrans" cxnId="{B8DB4F72-9F28-1547-9911-09B1659C27D7}">
      <dgm:prSet/>
      <dgm:spPr/>
      <dgm:t>
        <a:bodyPr/>
        <a:lstStyle/>
        <a:p>
          <a:endParaRPr lang="en-US"/>
        </a:p>
      </dgm:t>
    </dgm:pt>
    <dgm:pt modelId="{32D61A79-293E-2142-A809-EBC0E2269E5E}">
      <dgm:prSet phldrT="[Text]"/>
      <dgm:spPr/>
      <dgm:t>
        <a:bodyPr/>
        <a:lstStyle/>
        <a:p>
          <a:r>
            <a:rPr lang="en-US" dirty="0"/>
            <a:t>Process</a:t>
          </a:r>
        </a:p>
      </dgm:t>
    </dgm:pt>
    <dgm:pt modelId="{9D9E81A1-EAAE-774E-BAF0-66A8739EB4C8}" type="parTrans" cxnId="{4E23A0B7-B850-754B-9225-86AA7410DE83}">
      <dgm:prSet/>
      <dgm:spPr/>
      <dgm:t>
        <a:bodyPr/>
        <a:lstStyle/>
        <a:p>
          <a:endParaRPr lang="en-US"/>
        </a:p>
      </dgm:t>
    </dgm:pt>
    <dgm:pt modelId="{CE41534C-4FFB-834B-B33A-A8311ADD3F4D}" type="sibTrans" cxnId="{4E23A0B7-B850-754B-9225-86AA7410DE83}">
      <dgm:prSet/>
      <dgm:spPr/>
      <dgm:t>
        <a:bodyPr/>
        <a:lstStyle/>
        <a:p>
          <a:endParaRPr lang="en-US"/>
        </a:p>
      </dgm:t>
    </dgm:pt>
    <dgm:pt modelId="{30B37F77-1383-5942-A9B6-7328CC2E8B25}">
      <dgm:prSet phldrT="[Text]"/>
      <dgm:spPr/>
      <dgm:t>
        <a:bodyPr/>
        <a:lstStyle/>
        <a:p>
          <a:r>
            <a:rPr lang="en-US" dirty="0"/>
            <a:t>Technology</a:t>
          </a:r>
        </a:p>
      </dgm:t>
    </dgm:pt>
    <dgm:pt modelId="{2FE17986-09CB-8147-89E1-DBFEBA943BF5}" type="parTrans" cxnId="{E2E89957-3429-A648-AB6B-8175C04A6242}">
      <dgm:prSet/>
      <dgm:spPr/>
      <dgm:t>
        <a:bodyPr/>
        <a:lstStyle/>
        <a:p>
          <a:endParaRPr lang="en-US"/>
        </a:p>
      </dgm:t>
    </dgm:pt>
    <dgm:pt modelId="{D35A3D06-8BBB-5346-93B9-24FD65121862}" type="sibTrans" cxnId="{E2E89957-3429-A648-AB6B-8175C04A6242}">
      <dgm:prSet/>
      <dgm:spPr/>
      <dgm:t>
        <a:bodyPr/>
        <a:lstStyle/>
        <a:p>
          <a:endParaRPr lang="en-US"/>
        </a:p>
      </dgm:t>
    </dgm:pt>
    <dgm:pt modelId="{8EFD7CE2-8545-4B41-868F-5EBB236C51E4}" type="pres">
      <dgm:prSet presAssocID="{AEFC28BB-F615-3648-AD9B-BE8B2E4FA8A0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5BD8B86-D731-D440-934A-D65A616D7880}" type="pres">
      <dgm:prSet presAssocID="{AEFC28BB-F615-3648-AD9B-BE8B2E4FA8A0}" presName="matrix" presStyleCnt="0"/>
      <dgm:spPr/>
    </dgm:pt>
    <dgm:pt modelId="{0FB03BAC-7DD4-6F4F-A5A6-685BE3BE1D09}" type="pres">
      <dgm:prSet presAssocID="{AEFC28BB-F615-3648-AD9B-BE8B2E4FA8A0}" presName="tile1" presStyleLbl="node1" presStyleIdx="0" presStyleCnt="4"/>
      <dgm:spPr/>
    </dgm:pt>
    <dgm:pt modelId="{ADE7B9CA-3490-0D4A-ACC8-1116DCC8EFD5}" type="pres">
      <dgm:prSet presAssocID="{AEFC28BB-F615-3648-AD9B-BE8B2E4FA8A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FE51214-BDAA-A14C-A419-49B8E3803268}" type="pres">
      <dgm:prSet presAssocID="{AEFC28BB-F615-3648-AD9B-BE8B2E4FA8A0}" presName="tile2" presStyleLbl="node1" presStyleIdx="1" presStyleCnt="4"/>
      <dgm:spPr/>
    </dgm:pt>
    <dgm:pt modelId="{31AA13AF-0352-CC49-B4FB-B632025D2BEE}" type="pres">
      <dgm:prSet presAssocID="{AEFC28BB-F615-3648-AD9B-BE8B2E4FA8A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FF48D4B-E60A-F440-B178-684F8F6624BE}" type="pres">
      <dgm:prSet presAssocID="{AEFC28BB-F615-3648-AD9B-BE8B2E4FA8A0}" presName="tile3" presStyleLbl="node1" presStyleIdx="2" presStyleCnt="4"/>
      <dgm:spPr/>
    </dgm:pt>
    <dgm:pt modelId="{92B0AB28-29EE-9045-87EC-5F6E38B5A5DD}" type="pres">
      <dgm:prSet presAssocID="{AEFC28BB-F615-3648-AD9B-BE8B2E4FA8A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553696-FE65-394D-8C89-258D69C6177B}" type="pres">
      <dgm:prSet presAssocID="{AEFC28BB-F615-3648-AD9B-BE8B2E4FA8A0}" presName="tile4" presStyleLbl="node1" presStyleIdx="3" presStyleCnt="4"/>
      <dgm:spPr/>
    </dgm:pt>
    <dgm:pt modelId="{21DA6798-4665-B740-96D7-95FB07E93415}" type="pres">
      <dgm:prSet presAssocID="{AEFC28BB-F615-3648-AD9B-BE8B2E4FA8A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B4C4F09-5298-AC4A-8FBC-D5B968510761}" type="pres">
      <dgm:prSet presAssocID="{AEFC28BB-F615-3648-AD9B-BE8B2E4FA8A0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986F980A-6656-D142-BA9B-EFE587259EAC}" type="presOf" srcId="{30B37F77-1383-5942-A9B6-7328CC2E8B25}" destId="{21DA6798-4665-B740-96D7-95FB07E93415}" srcOrd="1" destOrd="0" presId="urn:microsoft.com/office/officeart/2005/8/layout/matrix1"/>
    <dgm:cxn modelId="{DC4C520D-2FA1-7A4E-8B88-00B5514946B2}" type="presOf" srcId="{4FA04A5F-CA82-C043-AD37-FF9F8EE7DF2A}" destId="{4FE51214-BDAA-A14C-A419-49B8E3803268}" srcOrd="0" destOrd="0" presId="urn:microsoft.com/office/officeart/2005/8/layout/matrix1"/>
    <dgm:cxn modelId="{0524781E-FD54-3A44-8A93-6C827DB02EA0}" type="presOf" srcId="{67B81066-7654-634A-AAD1-C19BC51FC89A}" destId="{0B4C4F09-5298-AC4A-8FBC-D5B968510761}" srcOrd="0" destOrd="0" presId="urn:microsoft.com/office/officeart/2005/8/layout/matrix1"/>
    <dgm:cxn modelId="{580C932F-FEDF-7848-AD93-D75745E1C6EE}" type="presOf" srcId="{F3058486-B475-A649-ADCC-A2483AB990F6}" destId="{0FB03BAC-7DD4-6F4F-A5A6-685BE3BE1D09}" srcOrd="0" destOrd="0" presId="urn:microsoft.com/office/officeart/2005/8/layout/matrix1"/>
    <dgm:cxn modelId="{E2E89957-3429-A648-AB6B-8175C04A6242}" srcId="{67B81066-7654-634A-AAD1-C19BC51FC89A}" destId="{30B37F77-1383-5942-A9B6-7328CC2E8B25}" srcOrd="3" destOrd="0" parTransId="{2FE17986-09CB-8147-89E1-DBFEBA943BF5}" sibTransId="{D35A3D06-8BBB-5346-93B9-24FD65121862}"/>
    <dgm:cxn modelId="{92144369-37AB-C040-8B22-D25946DC6D15}" srcId="{67B81066-7654-634A-AAD1-C19BC51FC89A}" destId="{F3058486-B475-A649-ADCC-A2483AB990F6}" srcOrd="0" destOrd="0" parTransId="{2DD36C96-D34D-D14F-84E6-B3F51157E036}" sibTransId="{9C2939E0-DC86-F14E-8E98-3E46AFFB1FC0}"/>
    <dgm:cxn modelId="{B8DB4F72-9F28-1547-9911-09B1659C27D7}" srcId="{67B81066-7654-634A-AAD1-C19BC51FC89A}" destId="{4FA04A5F-CA82-C043-AD37-FF9F8EE7DF2A}" srcOrd="1" destOrd="0" parTransId="{1719D94E-1915-424F-B6F4-406B2DC07400}" sibTransId="{C15A063B-A126-354F-AFAD-A609F5294903}"/>
    <dgm:cxn modelId="{BF5EDE75-A70A-794A-963F-DE548E241DDA}" type="presOf" srcId="{4FA04A5F-CA82-C043-AD37-FF9F8EE7DF2A}" destId="{31AA13AF-0352-CC49-B4FB-B632025D2BEE}" srcOrd="1" destOrd="0" presId="urn:microsoft.com/office/officeart/2005/8/layout/matrix1"/>
    <dgm:cxn modelId="{24F36783-A1D3-9B43-B79D-B73E904FA3D8}" type="presOf" srcId="{30B37F77-1383-5942-A9B6-7328CC2E8B25}" destId="{21553696-FE65-394D-8C89-258D69C6177B}" srcOrd="0" destOrd="0" presId="urn:microsoft.com/office/officeart/2005/8/layout/matrix1"/>
    <dgm:cxn modelId="{DD2A0C91-2404-D44A-810F-0AFBBDFA004F}" srcId="{AEFC28BB-F615-3648-AD9B-BE8B2E4FA8A0}" destId="{67B81066-7654-634A-AAD1-C19BC51FC89A}" srcOrd="0" destOrd="0" parTransId="{6CA5EDBB-292B-2841-BEF4-D36C5014E8EA}" sibTransId="{AF865C37-90D1-DE4C-BF71-08DCADD94BA1}"/>
    <dgm:cxn modelId="{25029AA6-6E64-5640-8E02-44B3E7AB758C}" type="presOf" srcId="{F3058486-B475-A649-ADCC-A2483AB990F6}" destId="{ADE7B9CA-3490-0D4A-ACC8-1116DCC8EFD5}" srcOrd="1" destOrd="0" presId="urn:microsoft.com/office/officeart/2005/8/layout/matrix1"/>
    <dgm:cxn modelId="{4E23A0B7-B850-754B-9225-86AA7410DE83}" srcId="{67B81066-7654-634A-AAD1-C19BC51FC89A}" destId="{32D61A79-293E-2142-A809-EBC0E2269E5E}" srcOrd="2" destOrd="0" parTransId="{9D9E81A1-EAAE-774E-BAF0-66A8739EB4C8}" sibTransId="{CE41534C-4FFB-834B-B33A-A8311ADD3F4D}"/>
    <dgm:cxn modelId="{738FE2DD-5D94-2D42-AD6D-84EAE6CEB465}" type="presOf" srcId="{32D61A79-293E-2142-A809-EBC0E2269E5E}" destId="{92B0AB28-29EE-9045-87EC-5F6E38B5A5DD}" srcOrd="1" destOrd="0" presId="urn:microsoft.com/office/officeart/2005/8/layout/matrix1"/>
    <dgm:cxn modelId="{7C1A1EE1-D37F-5546-B0FD-B349BFA277E4}" type="presOf" srcId="{AEFC28BB-F615-3648-AD9B-BE8B2E4FA8A0}" destId="{8EFD7CE2-8545-4B41-868F-5EBB236C51E4}" srcOrd="0" destOrd="0" presId="urn:microsoft.com/office/officeart/2005/8/layout/matrix1"/>
    <dgm:cxn modelId="{A938E7EE-63E7-0848-80BF-081D0B2AD777}" type="presOf" srcId="{32D61A79-293E-2142-A809-EBC0E2269E5E}" destId="{9FF48D4B-E60A-F440-B178-684F8F6624BE}" srcOrd="0" destOrd="0" presId="urn:microsoft.com/office/officeart/2005/8/layout/matrix1"/>
    <dgm:cxn modelId="{327A8A8C-107E-0740-9B18-51EFFF88CBDF}" type="presParOf" srcId="{8EFD7CE2-8545-4B41-868F-5EBB236C51E4}" destId="{85BD8B86-D731-D440-934A-D65A616D7880}" srcOrd="0" destOrd="0" presId="urn:microsoft.com/office/officeart/2005/8/layout/matrix1"/>
    <dgm:cxn modelId="{1FDD20D1-85CA-C14B-B576-CF966A40DB7A}" type="presParOf" srcId="{85BD8B86-D731-D440-934A-D65A616D7880}" destId="{0FB03BAC-7DD4-6F4F-A5A6-685BE3BE1D09}" srcOrd="0" destOrd="0" presId="urn:microsoft.com/office/officeart/2005/8/layout/matrix1"/>
    <dgm:cxn modelId="{0BC22D7A-B029-0341-B950-4BF9DF6F8F08}" type="presParOf" srcId="{85BD8B86-D731-D440-934A-D65A616D7880}" destId="{ADE7B9CA-3490-0D4A-ACC8-1116DCC8EFD5}" srcOrd="1" destOrd="0" presId="urn:microsoft.com/office/officeart/2005/8/layout/matrix1"/>
    <dgm:cxn modelId="{049421AC-FD79-3D46-8220-605DF56440FE}" type="presParOf" srcId="{85BD8B86-D731-D440-934A-D65A616D7880}" destId="{4FE51214-BDAA-A14C-A419-49B8E3803268}" srcOrd="2" destOrd="0" presId="urn:microsoft.com/office/officeart/2005/8/layout/matrix1"/>
    <dgm:cxn modelId="{AA444063-405A-E144-B056-B92B945C85FD}" type="presParOf" srcId="{85BD8B86-D731-D440-934A-D65A616D7880}" destId="{31AA13AF-0352-CC49-B4FB-B632025D2BEE}" srcOrd="3" destOrd="0" presId="urn:microsoft.com/office/officeart/2005/8/layout/matrix1"/>
    <dgm:cxn modelId="{2B9ED69B-F14D-814F-A770-291CB7D4E1F4}" type="presParOf" srcId="{85BD8B86-D731-D440-934A-D65A616D7880}" destId="{9FF48D4B-E60A-F440-B178-684F8F6624BE}" srcOrd="4" destOrd="0" presId="urn:microsoft.com/office/officeart/2005/8/layout/matrix1"/>
    <dgm:cxn modelId="{FDBA6B6E-7100-2C4A-A2E6-40B5ED0ACDC7}" type="presParOf" srcId="{85BD8B86-D731-D440-934A-D65A616D7880}" destId="{92B0AB28-29EE-9045-87EC-5F6E38B5A5DD}" srcOrd="5" destOrd="0" presId="urn:microsoft.com/office/officeart/2005/8/layout/matrix1"/>
    <dgm:cxn modelId="{2902982F-E14E-4A4B-BE74-D28161DBF49F}" type="presParOf" srcId="{85BD8B86-D731-D440-934A-D65A616D7880}" destId="{21553696-FE65-394D-8C89-258D69C6177B}" srcOrd="6" destOrd="0" presId="urn:microsoft.com/office/officeart/2005/8/layout/matrix1"/>
    <dgm:cxn modelId="{9C5C85CD-5DC5-0148-8A96-DB285215F8BE}" type="presParOf" srcId="{85BD8B86-D731-D440-934A-D65A616D7880}" destId="{21DA6798-4665-B740-96D7-95FB07E93415}" srcOrd="7" destOrd="0" presId="urn:microsoft.com/office/officeart/2005/8/layout/matrix1"/>
    <dgm:cxn modelId="{05EA3714-AE92-9A4E-894D-938D1BDFBDBC}" type="presParOf" srcId="{8EFD7CE2-8545-4B41-868F-5EBB236C51E4}" destId="{0B4C4F09-5298-AC4A-8FBC-D5B96851076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ADD25-E849-934A-ADED-97B3E8DC2135}">
      <dsp:nvSpPr>
        <dsp:cNvPr id="0" name=""/>
        <dsp:cNvSpPr/>
      </dsp:nvSpPr>
      <dsp:spPr>
        <a:xfrm>
          <a:off x="1004" y="0"/>
          <a:ext cx="2611933" cy="39243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Concern</a:t>
          </a:r>
        </a:p>
      </dsp:txBody>
      <dsp:txXfrm>
        <a:off x="1004" y="0"/>
        <a:ext cx="2611933" cy="1177290"/>
      </dsp:txXfrm>
    </dsp:sp>
    <dsp:sp modelId="{F915F4C2-9C59-6644-985E-7852E42665A4}">
      <dsp:nvSpPr>
        <dsp:cNvPr id="0" name=""/>
        <dsp:cNvSpPr/>
      </dsp:nvSpPr>
      <dsp:spPr>
        <a:xfrm>
          <a:off x="262197" y="1178439"/>
          <a:ext cx="2089546" cy="11832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‘Going digital’ is a top concern of family business</a:t>
          </a:r>
        </a:p>
      </dsp:txBody>
      <dsp:txXfrm>
        <a:off x="296853" y="1213095"/>
        <a:ext cx="2020234" cy="1113918"/>
      </dsp:txXfrm>
    </dsp:sp>
    <dsp:sp modelId="{B2D1763F-977A-664C-B2BC-606630E14460}">
      <dsp:nvSpPr>
        <dsp:cNvPr id="0" name=""/>
        <dsp:cNvSpPr/>
      </dsp:nvSpPr>
      <dsp:spPr>
        <a:xfrm>
          <a:off x="262197" y="2543705"/>
          <a:ext cx="2089546" cy="11832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64%</a:t>
          </a:r>
        </a:p>
      </dsp:txBody>
      <dsp:txXfrm>
        <a:off x="296853" y="2578361"/>
        <a:ext cx="2020234" cy="1113918"/>
      </dsp:txXfrm>
    </dsp:sp>
    <dsp:sp modelId="{0AA8CFBB-9424-BD4C-BFFD-47C7857E2906}">
      <dsp:nvSpPr>
        <dsp:cNvPr id="0" name=""/>
        <dsp:cNvSpPr/>
      </dsp:nvSpPr>
      <dsp:spPr>
        <a:xfrm>
          <a:off x="2808833" y="0"/>
          <a:ext cx="2611933" cy="39243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Significance</a:t>
          </a:r>
        </a:p>
      </dsp:txBody>
      <dsp:txXfrm>
        <a:off x="2808833" y="0"/>
        <a:ext cx="2611933" cy="1177290"/>
      </dsp:txXfrm>
    </dsp:sp>
    <dsp:sp modelId="{D67127D3-3276-4C4C-A852-CD6E493D772C}">
      <dsp:nvSpPr>
        <dsp:cNvPr id="0" name=""/>
        <dsp:cNvSpPr/>
      </dsp:nvSpPr>
      <dsp:spPr>
        <a:xfrm>
          <a:off x="3070026" y="1178439"/>
          <a:ext cx="2089546" cy="11832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Impact of going digital not understood</a:t>
          </a:r>
        </a:p>
      </dsp:txBody>
      <dsp:txXfrm>
        <a:off x="3104682" y="1213095"/>
        <a:ext cx="2020234" cy="1113918"/>
      </dsp:txXfrm>
    </dsp:sp>
    <dsp:sp modelId="{897A7BFA-6568-D24C-8028-B51B93BD16A8}">
      <dsp:nvSpPr>
        <dsp:cNvPr id="0" name=""/>
        <dsp:cNvSpPr/>
      </dsp:nvSpPr>
      <dsp:spPr>
        <a:xfrm>
          <a:off x="3070026" y="2543705"/>
          <a:ext cx="2089546" cy="11832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75%</a:t>
          </a:r>
        </a:p>
      </dsp:txBody>
      <dsp:txXfrm>
        <a:off x="3104682" y="2578361"/>
        <a:ext cx="2020234" cy="1113918"/>
      </dsp:txXfrm>
    </dsp:sp>
    <dsp:sp modelId="{A09AF499-F5C6-074E-AA04-9BD0CC51863C}">
      <dsp:nvSpPr>
        <dsp:cNvPr id="0" name=""/>
        <dsp:cNvSpPr/>
      </dsp:nvSpPr>
      <dsp:spPr>
        <a:xfrm>
          <a:off x="5616661" y="0"/>
          <a:ext cx="2611933" cy="39243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Competence</a:t>
          </a:r>
        </a:p>
      </dsp:txBody>
      <dsp:txXfrm>
        <a:off x="5616661" y="0"/>
        <a:ext cx="2611933" cy="1177290"/>
      </dsp:txXfrm>
    </dsp:sp>
    <dsp:sp modelId="{DD123A90-494D-3541-95D7-D0F92218A6BC}">
      <dsp:nvSpPr>
        <dsp:cNvPr id="0" name=""/>
        <dsp:cNvSpPr/>
      </dsp:nvSpPr>
      <dsp:spPr>
        <a:xfrm>
          <a:off x="5877855" y="1178439"/>
          <a:ext cx="2089546" cy="11832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Lack of a strategy and expertise to implement</a:t>
          </a:r>
        </a:p>
      </dsp:txBody>
      <dsp:txXfrm>
        <a:off x="5912511" y="1213095"/>
        <a:ext cx="2020234" cy="1113918"/>
      </dsp:txXfrm>
    </dsp:sp>
    <dsp:sp modelId="{55F7A9BD-C3F1-3945-9FFE-81AA4692DE0F}">
      <dsp:nvSpPr>
        <dsp:cNvPr id="0" name=""/>
        <dsp:cNvSpPr/>
      </dsp:nvSpPr>
      <dsp:spPr>
        <a:xfrm>
          <a:off x="5877855" y="2543705"/>
          <a:ext cx="2089546" cy="11832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63%</a:t>
          </a:r>
        </a:p>
      </dsp:txBody>
      <dsp:txXfrm>
        <a:off x="5912511" y="2578361"/>
        <a:ext cx="2020234" cy="11139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03BAC-7DD4-6F4F-A5A6-685BE3BE1D09}">
      <dsp:nvSpPr>
        <dsp:cNvPr id="0" name=""/>
        <dsp:cNvSpPr/>
      </dsp:nvSpPr>
      <dsp:spPr>
        <a:xfrm rot="16200000">
          <a:off x="925909" y="-925909"/>
          <a:ext cx="2262981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Leadership &amp; Management</a:t>
          </a:r>
        </a:p>
      </dsp:txBody>
      <dsp:txXfrm rot="5400000">
        <a:off x="-1" y="1"/>
        <a:ext cx="4114800" cy="1697236"/>
      </dsp:txXfrm>
    </dsp:sp>
    <dsp:sp modelId="{4FE51214-BDAA-A14C-A419-49B8E3803268}">
      <dsp:nvSpPr>
        <dsp:cNvPr id="0" name=""/>
        <dsp:cNvSpPr/>
      </dsp:nvSpPr>
      <dsp:spPr>
        <a:xfrm>
          <a:off x="4114800" y="0"/>
          <a:ext cx="4114800" cy="2262981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Culture</a:t>
          </a:r>
        </a:p>
      </dsp:txBody>
      <dsp:txXfrm>
        <a:off x="4114800" y="0"/>
        <a:ext cx="4114800" cy="1697236"/>
      </dsp:txXfrm>
    </dsp:sp>
    <dsp:sp modelId="{9FF48D4B-E60A-F440-B178-684F8F6624BE}">
      <dsp:nvSpPr>
        <dsp:cNvPr id="0" name=""/>
        <dsp:cNvSpPr/>
      </dsp:nvSpPr>
      <dsp:spPr>
        <a:xfrm rot="10800000">
          <a:off x="0" y="2262981"/>
          <a:ext cx="4114800" cy="2262981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Process</a:t>
          </a:r>
        </a:p>
      </dsp:txBody>
      <dsp:txXfrm rot="10800000">
        <a:off x="0" y="2828726"/>
        <a:ext cx="4114800" cy="1697236"/>
      </dsp:txXfrm>
    </dsp:sp>
    <dsp:sp modelId="{21553696-FE65-394D-8C89-258D69C6177B}">
      <dsp:nvSpPr>
        <dsp:cNvPr id="0" name=""/>
        <dsp:cNvSpPr/>
      </dsp:nvSpPr>
      <dsp:spPr>
        <a:xfrm rot="5400000">
          <a:off x="5040709" y="1337072"/>
          <a:ext cx="2262981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Technology</a:t>
          </a:r>
        </a:p>
      </dsp:txBody>
      <dsp:txXfrm rot="-5400000">
        <a:off x="4114799" y="2828726"/>
        <a:ext cx="4114800" cy="1697236"/>
      </dsp:txXfrm>
    </dsp:sp>
    <dsp:sp modelId="{0B4C4F09-5298-AC4A-8FBC-D5B968510761}">
      <dsp:nvSpPr>
        <dsp:cNvPr id="0" name=""/>
        <dsp:cNvSpPr/>
      </dsp:nvSpPr>
      <dsp:spPr>
        <a:xfrm>
          <a:off x="2880359" y="1697236"/>
          <a:ext cx="2468880" cy="113149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Customer</a:t>
          </a:r>
        </a:p>
      </dsp:txBody>
      <dsp:txXfrm>
        <a:off x="2935594" y="1752471"/>
        <a:ext cx="2358410" cy="1021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AF751-1A37-7944-93C5-ABB9FB7C21B7}" type="datetimeFigureOut">
              <a:rPr lang="en-US" smtClean="0"/>
              <a:t>9/28/18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160CA-6BC1-6343-9292-99B46D837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416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459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Association of Southeast Asian Nations (ASEAN)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79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01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1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86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49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46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79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00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69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64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50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9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160CA-6BC1-6343-9292-99B46D83708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46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99AF51F-6FCC-4648-AABD-355CB358E391}" type="datetime1">
              <a:rPr lang="en-AU" smtClean="0"/>
              <a:t>30/9/18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6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3F7E01-C403-E94D-A593-6ABEE155DF2E}" type="datetime1">
              <a:rPr lang="en-AU" smtClean="0"/>
              <a:t>30/9/18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30037" y="6356349"/>
            <a:ext cx="6483927" cy="365125"/>
          </a:xfrm>
        </p:spPr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7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48C9EC-A527-DD4D-8194-AF13E0387A57}" type="datetime1">
              <a:rPr lang="en-AU" smtClean="0"/>
              <a:t>30/9/18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79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74617" y="6356350"/>
            <a:ext cx="6580909" cy="365125"/>
          </a:xfrm>
        </p:spPr>
        <p:txBody>
          <a:bodyPr/>
          <a:lstStyle/>
          <a:p>
            <a:r>
              <a:rPr lang="en-US" dirty="0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3768924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27966D-FF37-C64B-9125-A7E21B944E21}" type="datetime1">
              <a:rPr lang="en-AU" smtClean="0"/>
              <a:t>30/9/18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3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B4801E-39D3-964C-93DE-499CC29EA490}" type="datetime1">
              <a:rPr lang="en-AU" smtClean="0"/>
              <a:t>30/9/18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9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B86A82-D0A1-FE49-84A7-6CE85BA9D4D1}" type="datetime1">
              <a:rPr lang="en-AU" smtClean="0"/>
              <a:t>30/9/18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FCEBB4-FB9F-554F-8684-8ACB8F28F86D}" type="datetime1">
              <a:rPr lang="en-AU" smtClean="0"/>
              <a:t>30/9/18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9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470D07-357D-694D-B6DF-400E6116A666}" type="datetime1">
              <a:rPr lang="en-AU" smtClean="0"/>
              <a:t>30/9/18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6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717F2A-92C3-3140-9D7D-02ED1FFD6774}" type="datetime1">
              <a:rPr lang="en-AU" smtClean="0"/>
              <a:t>30/9/18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8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099B3B-2CA8-6846-8082-E9364DA1C023}" type="datetime1">
              <a:rPr lang="en-AU" smtClean="0"/>
              <a:t>30/9/18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CCE7D8-FD0A-114F-B42D-A304965F1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199" y="6356350"/>
            <a:ext cx="6483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182914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14334"/>
            <a:ext cx="6400800" cy="1752600"/>
          </a:xfrm>
        </p:spPr>
        <p:txBody>
          <a:bodyPr/>
          <a:lstStyle/>
          <a:p>
            <a:r>
              <a:rPr lang="en-US" dirty="0"/>
              <a:t>Family Business Symposium</a:t>
            </a:r>
          </a:p>
          <a:p>
            <a:r>
              <a:rPr lang="en-US" dirty="0"/>
              <a:t>University of Western Australia</a:t>
            </a:r>
          </a:p>
          <a:p>
            <a:r>
              <a:rPr lang="en-US" dirty="0"/>
              <a:t>September 25-27, 2018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2" t="12323" r="202" b="9411"/>
          <a:stretch/>
        </p:blipFill>
        <p:spPr bwMode="auto">
          <a:xfrm>
            <a:off x="355600" y="1303867"/>
            <a:ext cx="8102599" cy="29765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62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929A-4FA3-CA49-9D8C-60DAE8FC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67874-A1B4-5844-A56D-07DA9D9C47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AU" sz="4900" dirty="0"/>
              <a:t>Peter Goldschmidt</a:t>
            </a:r>
          </a:p>
          <a:p>
            <a:pPr lvl="1"/>
            <a:r>
              <a:rPr lang="en-AU" sz="3700" dirty="0"/>
              <a:t>B.Sc. from California State University (Business Administration; </a:t>
            </a:r>
            <a:r>
              <a:rPr lang="en-AU" sz="3700" dirty="0" err="1"/>
              <a:t>M.Ec</a:t>
            </a:r>
            <a:r>
              <a:rPr lang="en-AU" sz="3700" dirty="0"/>
              <a:t>. (Applied Econometrics); and Ph.D. (Computer Science and Finance) from The University of Western Australia.</a:t>
            </a:r>
          </a:p>
          <a:p>
            <a:pPr lvl="1"/>
            <a:r>
              <a:rPr lang="en-AU" sz="3700" dirty="0"/>
              <a:t>His Ph.D. dissertation was awarded the 1997 International Outstanding Doctoral Dissertation Award from the American Accounting Association.</a:t>
            </a:r>
          </a:p>
          <a:p>
            <a:pPr lvl="1"/>
            <a:r>
              <a:rPr lang="en-AU" sz="3700" dirty="0"/>
              <a:t>Active in academia, industry, business, government, and international organisations as a researcher, adviser and consultant. </a:t>
            </a:r>
          </a:p>
          <a:p>
            <a:pPr lvl="1"/>
            <a:r>
              <a:rPr lang="en-AU" sz="3700" dirty="0"/>
              <a:t>Professor in Information Management at UWA Business School, working in Knowledge Management, Decision Support, Agent Technology, e-Commerce, Artificial Intelligence Applied to Business, Compliance Infrastructure and Asset Management work flow decision support. </a:t>
            </a:r>
          </a:p>
          <a:p>
            <a:pPr lvl="1"/>
            <a:r>
              <a:rPr lang="en-AU" sz="3700" dirty="0"/>
              <a:t>Developer of a new approach supporting Compliance Monitoring for Anomaly detection (CMAD). The approach is suitable for complex environments, such as stock stock market surveillance, energy and petroleum industry; engineering; aerospace and defence.</a:t>
            </a:r>
            <a:endParaRPr lang="en-US" sz="37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ED1D2-69B2-8D4F-A275-956C24929D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AU" sz="4900" dirty="0"/>
              <a:t>Arthur Wilson (Speaker)</a:t>
            </a:r>
          </a:p>
          <a:p>
            <a:pPr lvl="1"/>
            <a:r>
              <a:rPr lang="en-AU" sz="3700" dirty="0"/>
              <a:t>Masters from The University of Western Australia (Information Management). </a:t>
            </a:r>
          </a:p>
          <a:p>
            <a:pPr lvl="1"/>
            <a:r>
              <a:rPr lang="en-AU" sz="3700" dirty="0"/>
              <a:t>Current PhD student at Curtin University focused on transforming community engagement through the use of digital technology. </a:t>
            </a:r>
          </a:p>
          <a:p>
            <a:pPr lvl="1"/>
            <a:r>
              <a:rPr lang="en-AU" sz="3700" dirty="0"/>
              <a:t>Experienced in governance, strategy and policy and IS/IT, project and portfolio management, process reengineering, and service delivery transformation. </a:t>
            </a:r>
          </a:p>
          <a:p>
            <a:pPr lvl="1"/>
            <a:r>
              <a:rPr lang="en-AU" sz="3700" dirty="0"/>
              <a:t>Active in academia, business, defence, government. </a:t>
            </a:r>
          </a:p>
          <a:p>
            <a:pPr lvl="1"/>
            <a:r>
              <a:rPr lang="en-AU" sz="3700" dirty="0"/>
              <a:t>Invited by multiple Western Australian agencies to lead complex and significant initiatives involving transformation service delivery.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8CDB8-A3E3-204D-A083-F64AF919A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3584" y="6356351"/>
            <a:ext cx="7443216" cy="300481"/>
          </a:xfrm>
        </p:spPr>
        <p:txBody>
          <a:bodyPr/>
          <a:lstStyle/>
          <a:p>
            <a:r>
              <a:rPr lang="en-US" dirty="0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2310060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929A-4FA3-CA49-9D8C-60DAE8FC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67874-A1B4-5844-A56D-07DA9D9C4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This presentation presents potential challenges encountered by family businesses when adopting digital technologies to transform aspects of their enterprise.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63C316-7FEA-E44F-B333-56E2B46D0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341625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929A-4FA3-CA49-9D8C-60DAE8FC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67874-A1B4-5844-A56D-07DA9D9C4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Family business comprise of 70% of Australian businesses and important to the economy </a:t>
            </a:r>
            <a:r>
              <a:rPr lang="en-AU" dirty="0"/>
              <a:t>(Barrett, 2013; Ward, 2016) </a:t>
            </a:r>
            <a:endParaRPr lang="en-US" dirty="0"/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In ASEAN, it is estimated digital economy will grow to US$200 billion by 2025 (Hong, 2017)</a:t>
            </a:r>
          </a:p>
          <a:p>
            <a:endParaRPr lang="en-AU" dirty="0"/>
          </a:p>
          <a:p>
            <a:r>
              <a:rPr lang="en-AU" dirty="0"/>
              <a:t>Digital technology also impacts family businesses </a:t>
            </a:r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31581E-86A8-4148-9B7A-7172B128F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86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 review of academic literature</a:t>
            </a:r>
          </a:p>
          <a:p>
            <a:r>
              <a:rPr lang="en-AU" dirty="0"/>
              <a:t>Actor-network theory (ANT) as its methodological lens</a:t>
            </a:r>
          </a:p>
          <a:p>
            <a:r>
              <a:rPr lang="en-AU" dirty="0"/>
              <a:t>Henderson and Venkatraman (1993) Strategic Alignment Model (SAM) was identified as a seminal body of work for aligning an organisation’s business and technology strategies (</a:t>
            </a:r>
            <a:r>
              <a:rPr lang="en-AU" dirty="0" err="1"/>
              <a:t>Coltman</a:t>
            </a:r>
            <a:r>
              <a:rPr lang="en-AU" dirty="0"/>
              <a:t> et al., 2015)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FF8800-BAB2-7E42-B391-8F86E9496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437376"/>
            <a:ext cx="8028432" cy="237744"/>
          </a:xfrm>
        </p:spPr>
        <p:txBody>
          <a:bodyPr/>
          <a:lstStyle/>
          <a:p>
            <a:r>
              <a:rPr lang="en-US"/>
              <a:t>Wilson &amp; Goldschmidt (2018) Digital Transformation Challenges &amp; Family 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2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3AAF-C1A2-9E4A-8DFC-11035A25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45F01-C9D5-D044-838F-CC19E82B9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6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Influence of digital technologies is significant:</a:t>
            </a:r>
          </a:p>
          <a:p>
            <a:pPr lvl="1"/>
            <a:r>
              <a:rPr lang="en-US" dirty="0"/>
              <a:t>Impacts people, organisations, and communities (</a:t>
            </a:r>
            <a:r>
              <a:rPr lang="en-US" dirty="0" err="1"/>
              <a:t>Beckers</a:t>
            </a:r>
            <a:r>
              <a:rPr lang="en-US" dirty="0"/>
              <a:t> &amp; van den </a:t>
            </a:r>
            <a:r>
              <a:rPr lang="en-US" dirty="0" err="1"/>
              <a:t>Besselaar</a:t>
            </a:r>
            <a:r>
              <a:rPr lang="en-US" dirty="0"/>
              <a:t>, 2014)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Digital technologies foster transformation:</a:t>
            </a:r>
          </a:p>
          <a:p>
            <a:pPr lvl="1"/>
            <a:r>
              <a:rPr lang="en-US" dirty="0"/>
              <a:t>Social, economic, and political environments; personal and professional relationships; and impacts living standards (Brynjolfsson &amp; </a:t>
            </a:r>
            <a:r>
              <a:rPr lang="en-US" dirty="0" err="1"/>
              <a:t>Hitt</a:t>
            </a:r>
            <a:r>
              <a:rPr lang="en-US" dirty="0"/>
              <a:t>, 2000; </a:t>
            </a:r>
            <a:r>
              <a:rPr lang="en-US" dirty="0" err="1"/>
              <a:t>Rauniar</a:t>
            </a:r>
            <a:r>
              <a:rPr lang="en-US" dirty="0"/>
              <a:t>, </a:t>
            </a:r>
            <a:r>
              <a:rPr lang="en-US" dirty="0" err="1"/>
              <a:t>Rawski</a:t>
            </a:r>
            <a:r>
              <a:rPr lang="en-US" dirty="0"/>
              <a:t>, Yang, &amp; Johnson, 2014)</a:t>
            </a:r>
          </a:p>
          <a:p>
            <a:pPr marL="457200" lvl="1" indent="0">
              <a:buNone/>
            </a:pPr>
            <a:r>
              <a:rPr lang="en-AU" dirty="0"/>
              <a:t>  </a:t>
            </a:r>
          </a:p>
          <a:p>
            <a:r>
              <a:rPr lang="en-US" dirty="0"/>
              <a:t>Rapid technological change is:</a:t>
            </a:r>
          </a:p>
          <a:p>
            <a:pPr lvl="1"/>
            <a:r>
              <a:rPr lang="en-US" dirty="0"/>
              <a:t>Impacts business strategy, investment decisions, service delivery, and how it competes </a:t>
            </a:r>
            <a:r>
              <a:rPr lang="en-AU" dirty="0"/>
              <a:t>(Hong, 2017)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3B889A-7921-B546-B8F7-9A0FB51C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2487905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3AAF-C1A2-9E4A-8DFC-11035A25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Findings: Areas of service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45F01-C9D5-D044-838F-CC19E82B9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Digital technologies impact multiple areas of a family business:</a:t>
            </a:r>
          </a:p>
          <a:p>
            <a:pPr lvl="1"/>
            <a:r>
              <a:rPr lang="en-US" dirty="0"/>
              <a:t>Customer engagement, including through social media, and online communities</a:t>
            </a:r>
          </a:p>
          <a:p>
            <a:pPr lvl="1"/>
            <a:r>
              <a:rPr lang="en-US" dirty="0"/>
              <a:t>Business transactions</a:t>
            </a:r>
          </a:p>
          <a:p>
            <a:pPr lvl="1"/>
            <a:r>
              <a:rPr lang="en-US" dirty="0"/>
              <a:t>Provision of services online</a:t>
            </a:r>
          </a:p>
          <a:p>
            <a:pPr lvl="1"/>
            <a:r>
              <a:rPr lang="en-US" dirty="0"/>
              <a:t>Data analytics</a:t>
            </a:r>
          </a:p>
          <a:p>
            <a:pPr lvl="1"/>
            <a:r>
              <a:rPr lang="en-US" dirty="0"/>
              <a:t>Knowledge management</a:t>
            </a:r>
          </a:p>
          <a:p>
            <a:pPr marL="400050" lvl="1" indent="0">
              <a:buNone/>
            </a:pPr>
            <a:r>
              <a:rPr lang="en-US" sz="2000" dirty="0"/>
              <a:t>(Hong, 2017)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62098-DD14-094D-8679-2423EF3A7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2144580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3AAF-C1A2-9E4A-8DFC-11035A25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Findings: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45F01-C9D5-D044-838F-CC19E82B9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Digital technology: </a:t>
            </a:r>
          </a:p>
          <a:p>
            <a:pPr lvl="1"/>
            <a:r>
              <a:rPr lang="en-US" dirty="0"/>
              <a:t>Initial success can be elusive </a:t>
            </a:r>
            <a:r>
              <a:rPr lang="en-AU" dirty="0"/>
              <a:t>(Baxter &amp; Sommerville, 2011; Bloch et al., 2011)</a:t>
            </a:r>
          </a:p>
          <a:p>
            <a:pPr lvl="1"/>
            <a:r>
              <a:rPr lang="en-US" dirty="0"/>
              <a:t>Failure rate exceeds 60% (De Waal, van </a:t>
            </a:r>
            <a:r>
              <a:rPr lang="en-US" dirty="0" err="1"/>
              <a:t>Outvorst</a:t>
            </a:r>
            <a:r>
              <a:rPr lang="en-US" dirty="0"/>
              <a:t>, &amp; </a:t>
            </a:r>
            <a:r>
              <a:rPr lang="en-US" dirty="0" err="1"/>
              <a:t>Ravesteyn</a:t>
            </a:r>
            <a:r>
              <a:rPr lang="en-US" dirty="0"/>
              <a:t>, 2016; </a:t>
            </a:r>
            <a:r>
              <a:rPr lang="en-US" dirty="0" err="1"/>
              <a:t>Pflügler</a:t>
            </a:r>
            <a:r>
              <a:rPr lang="en-US" dirty="0"/>
              <a:t> et al., 2018)</a:t>
            </a:r>
          </a:p>
          <a:p>
            <a:pPr lvl="1"/>
            <a:r>
              <a:rPr lang="en-US" dirty="0"/>
              <a:t>5,400 IT projects: Over $66 billion in cost overruns (Bloch et al., 2011) </a:t>
            </a:r>
          </a:p>
          <a:p>
            <a:pPr lvl="1"/>
            <a:r>
              <a:rPr lang="en-US" dirty="0"/>
              <a:t>Correcting software due to poor functional and business requirements exceeds $45 billion annually (</a:t>
            </a:r>
            <a:r>
              <a:rPr lang="en-US" dirty="0" err="1"/>
              <a:t>Pimchangthong</a:t>
            </a:r>
            <a:r>
              <a:rPr lang="en-US" dirty="0"/>
              <a:t> &amp; </a:t>
            </a:r>
            <a:r>
              <a:rPr lang="en-US" dirty="0" err="1"/>
              <a:t>Boonjing</a:t>
            </a:r>
            <a:r>
              <a:rPr lang="en-US" dirty="0"/>
              <a:t>, 2017).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7CA227-5E20-674F-9247-EA868FD61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1763545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3AAF-C1A2-9E4A-8DFC-11035A25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Findings: Challenges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9736861-5ECF-4A4B-8D30-E7A2C8E319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1576370"/>
              </p:ext>
            </p:extLst>
          </p:nvPr>
        </p:nvGraphicFramePr>
        <p:xfrm>
          <a:off x="457200" y="1600200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0">
                  <a:extLst>
                    <a:ext uri="{9D8B030D-6E8A-4147-A177-3AD203B41FA5}">
                      <a16:colId xmlns:a16="http://schemas.microsoft.com/office/drawing/2014/main" val="1495687023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3353715313"/>
                    </a:ext>
                  </a:extLst>
                </a:gridCol>
                <a:gridCol w="2273300">
                  <a:extLst>
                    <a:ext uri="{9D8B030D-6E8A-4147-A177-3AD203B41FA5}">
                      <a16:colId xmlns:a16="http://schemas.microsoft.com/office/drawing/2014/main" val="130903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49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Insufficient commitment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Leadership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Alvesson and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Sveningsson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(2015),</a:t>
                      </a:r>
                      <a:r>
                        <a:rPr lang="en-AU" sz="2400" dirty="0">
                          <a:effectLst/>
                        </a:rPr>
                        <a:t> </a:t>
                      </a:r>
                      <a:r>
                        <a:rPr lang="en-US" sz="1800" dirty="0"/>
                        <a:t>Frost, 2014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4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Failure to transform culture, including multidisciplinary matters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Leadership and 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Frost, 2014,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Lawrence (2015); South and Phillips (2014)</a:t>
                      </a:r>
                      <a:r>
                        <a:rPr lang="en-AU" sz="2400" dirty="0">
                          <a:effectLst/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93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Poor design and implementation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Process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Frost, 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2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Complexity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Leadership and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Cresswell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Sheikh (2013)</a:t>
                      </a:r>
                      <a:r>
                        <a:rPr lang="en-AU" sz="2400" dirty="0">
                          <a:effectLst/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174123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8D0800-0D89-E949-9C07-140618A12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2061764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3AAF-C1A2-9E4A-8DFC-11035A25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Family business leadership challenges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6533E3C-55A8-694C-A69A-FB94E2CE92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991274"/>
              </p:ext>
            </p:extLst>
          </p:nvPr>
        </p:nvGraphicFramePr>
        <p:xfrm>
          <a:off x="457200" y="1803401"/>
          <a:ext cx="8229600" cy="3924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3D19E0C-AF47-A348-A3EB-4891F8EAAC4D}"/>
              </a:ext>
            </a:extLst>
          </p:cNvPr>
          <p:cNvSpPr txBox="1"/>
          <p:nvPr/>
        </p:nvSpPr>
        <p:spPr>
          <a:xfrm>
            <a:off x="1079500" y="5854700"/>
            <a:ext cx="4032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(Hong 2017)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19CD57-5E38-4245-8542-5C657F200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1883352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538AA-CFED-BE4D-A9FA-D7591D0D2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6888D-4899-AD4A-8E04-EA8B9F329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Systems often fail because more attention allocated to technical consideration, less focus on non-technical, and social impacts (Spector &amp; Wang, 2002; </a:t>
            </a:r>
            <a:r>
              <a:rPr lang="en-US" dirty="0" err="1"/>
              <a:t>Tatnall</a:t>
            </a:r>
            <a:r>
              <a:rPr lang="en-US" dirty="0"/>
              <a:t> &amp; Gilding, 1999). </a:t>
            </a:r>
          </a:p>
          <a:p>
            <a:endParaRPr lang="en-US" dirty="0"/>
          </a:p>
          <a:p>
            <a:r>
              <a:rPr lang="en-US" dirty="0"/>
              <a:t>Even with implementing state-of-the art technology, success may be elusive because social aspects were not adequately considered leading to customer dissatisfaction (Baxter &amp; Sommerville, 2011).</a:t>
            </a:r>
            <a:r>
              <a:rPr lang="en-AU" dirty="0"/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E4DF89-D461-1A49-A717-9D1C38EFE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874605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2EC0E-BF11-BD48-9F0B-2C6EF28F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Make it simple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CDE05-8C13-0A4D-AF7D-0E92EC154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Align vision, strategy, and technology</a:t>
            </a:r>
          </a:p>
          <a:p>
            <a:r>
              <a:rPr lang="en-US" dirty="0"/>
              <a:t>Multiple social and technical issues interact</a:t>
            </a:r>
          </a:p>
          <a:p>
            <a:r>
              <a:rPr lang="en-US" dirty="0"/>
              <a:t>Different areas of business can have the power to lead at different stages within digital initiatives. </a:t>
            </a:r>
          </a:p>
          <a:p>
            <a:r>
              <a:rPr lang="en-US" dirty="0"/>
              <a:t>Digital transformation is complex. A framework can help make it less complex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85DC60-EC31-CD4E-9FE2-E5D25ED2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2573954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2EC0E-BF11-BD48-9F0B-2C6EF28F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Discussion: Lacking suitable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CDE05-8C13-0A4D-AF7D-0E92EC154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According to </a:t>
            </a:r>
            <a:r>
              <a:rPr lang="en-US" dirty="0" err="1"/>
              <a:t>Hossan</a:t>
            </a:r>
            <a:r>
              <a:rPr lang="en-US" dirty="0"/>
              <a:t> (2015), the lack of frameworks that help guide change is a reason for approximately 70% of public sector transformation initiatives fail.</a:t>
            </a:r>
            <a:r>
              <a:rPr lang="en-AU" dirty="0"/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092D8C-92EC-9E49-81D5-BF45F2469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99419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E03C-8A74-5F42-A23A-21D3EEFB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Complexity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EEC3C8D-825F-5B46-82D0-FEAA9EC6FD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3472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9128C-8E8A-7F4F-8803-AF96091E0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2823275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E03C-8A74-5F42-A23A-21D3EEFB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Complexity</a:t>
            </a:r>
          </a:p>
        </p:txBody>
      </p:sp>
      <p:pic>
        <p:nvPicPr>
          <p:cNvPr id="5" name="Diagram 176">
            <a:extLst>
              <a:ext uri="{FF2B5EF4-FFF2-40B4-BE49-F238E27FC236}">
                <a16:creationId xmlns:a16="http://schemas.microsoft.com/office/drawing/2014/main" id="{357EDBCE-95F4-E648-8653-6B7F2252640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94" r="-21512"/>
          <a:stretch>
            <a:fillRect/>
          </a:stretch>
        </p:blipFill>
        <p:spPr bwMode="auto">
          <a:xfrm>
            <a:off x="1838325" y="1747837"/>
            <a:ext cx="5467350" cy="33623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1BC7B27-8A93-2541-B37A-17A2907E9327}"/>
              </a:ext>
            </a:extLst>
          </p:cNvPr>
          <p:cNvSpPr/>
          <p:nvPr/>
        </p:nvSpPr>
        <p:spPr>
          <a:xfrm>
            <a:off x="1621819" y="1747837"/>
            <a:ext cx="1158240" cy="751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AU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Proposed Initiative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9BBFB78-95B6-5046-88FF-7BB587C11890}"/>
              </a:ext>
            </a:extLst>
          </p:cNvPr>
          <p:cNvCxnSpPr/>
          <p:nvPr/>
        </p:nvCxnSpPr>
        <p:spPr>
          <a:xfrm>
            <a:off x="3005425" y="2137933"/>
            <a:ext cx="73279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1689D2-3EF7-2943-9229-7890CB1EF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2928914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3AAF-C1A2-9E4A-8DFC-11035A252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/>
              <a:t>Discussion: No magic. Dedication. Focus.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45F01-C9D5-D044-838F-CC19E82B9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Initiatives that transform take time (Fung, 2015).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86C17-D1C2-A642-9FFC-B193B9F04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4277233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45A3F-A32A-9244-9784-298E8DA8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B3981-8788-D542-8F49-926A590E6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6134"/>
            <a:ext cx="8229600" cy="51646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/>
              <a:t>Alvesson, M., &amp; </a:t>
            </a:r>
            <a:r>
              <a:rPr lang="en-US" sz="1600" dirty="0" err="1"/>
              <a:t>Sveningsson</a:t>
            </a:r>
            <a:r>
              <a:rPr lang="en-US" sz="1600" dirty="0"/>
              <a:t>, S. (2015). </a:t>
            </a:r>
            <a:r>
              <a:rPr lang="en-US" sz="1600" i="1" dirty="0"/>
              <a:t>Changing organizational culture: Cultural change work in progress, culture defined.</a:t>
            </a:r>
            <a:r>
              <a:rPr lang="en-US" sz="1600" dirty="0"/>
              <a:t> New York, NY.: Routledge.</a:t>
            </a:r>
            <a:endParaRPr lang="en-AU" sz="1600" dirty="0"/>
          </a:p>
          <a:p>
            <a:pPr marL="0" indent="0">
              <a:buNone/>
            </a:pPr>
            <a:r>
              <a:rPr lang="en-US" sz="1600" dirty="0"/>
              <a:t>Baxter, G., &amp; Sommerville, I. (2011). Socio-technical systems: From design methods to systems engineering. </a:t>
            </a:r>
            <a:r>
              <a:rPr lang="en-US" sz="1600" i="1" dirty="0"/>
              <a:t>Interacting with Computers, 23</a:t>
            </a:r>
            <a:r>
              <a:rPr lang="en-US" sz="1600" dirty="0"/>
              <a:t>(1), 4-17. </a:t>
            </a:r>
            <a:endParaRPr lang="en-AU" sz="1600" dirty="0"/>
          </a:p>
          <a:p>
            <a:pPr marL="0" indent="0">
              <a:buNone/>
            </a:pPr>
            <a:r>
              <a:rPr lang="en-US" sz="1600" dirty="0"/>
              <a:t>Barrett, M. A. (2013). Family enterprise: Significant and different. In: Taylor &amp; Francis.</a:t>
            </a:r>
            <a:endParaRPr lang="en-AU" sz="1600" dirty="0"/>
          </a:p>
          <a:p>
            <a:pPr marL="0" indent="0">
              <a:buNone/>
            </a:pPr>
            <a:r>
              <a:rPr lang="en-US" sz="1600" dirty="0" err="1"/>
              <a:t>Beckers</a:t>
            </a:r>
            <a:r>
              <a:rPr lang="en-US" sz="1600" dirty="0"/>
              <a:t>, D., &amp; van den </a:t>
            </a:r>
            <a:r>
              <a:rPr lang="en-US" sz="1600" dirty="0" err="1"/>
              <a:t>Besselaar</a:t>
            </a:r>
            <a:r>
              <a:rPr lang="en-US" sz="1600" dirty="0"/>
              <a:t>, P. (2014). The tales of the three digital cities of Amsterdam: The application of ICT for social and political participation. </a:t>
            </a:r>
            <a:r>
              <a:rPr lang="en-US" sz="1600" i="1" dirty="0"/>
              <a:t>Histories of media (ted) participation</a:t>
            </a:r>
            <a:r>
              <a:rPr lang="en-US" sz="1600" dirty="0"/>
              <a:t>, 105. </a:t>
            </a:r>
          </a:p>
          <a:p>
            <a:pPr marL="0" indent="0">
              <a:buNone/>
            </a:pPr>
            <a:r>
              <a:rPr lang="en-US" sz="1600" dirty="0"/>
              <a:t>Bloch, M., Blumberg, S., &amp; </a:t>
            </a:r>
            <a:r>
              <a:rPr lang="en-US" sz="1600" dirty="0" err="1"/>
              <a:t>Laartz</a:t>
            </a:r>
            <a:r>
              <a:rPr lang="en-US" sz="1600" dirty="0"/>
              <a:t>, J. (2011). Delivering large-scale IT projects on time, on budget, and on value. </a:t>
            </a:r>
            <a:r>
              <a:rPr lang="en-US" sz="1600" i="1" dirty="0"/>
              <a:t>Harvard business review</a:t>
            </a:r>
            <a:r>
              <a:rPr lang="en-US" sz="1600" dirty="0"/>
              <a:t>. </a:t>
            </a:r>
          </a:p>
          <a:p>
            <a:pPr marL="0" indent="0">
              <a:buNone/>
            </a:pPr>
            <a:r>
              <a:rPr lang="en-US" sz="1600" dirty="0"/>
              <a:t>Brynjolfsson, E., &amp; </a:t>
            </a:r>
            <a:r>
              <a:rPr lang="en-US" sz="1600" dirty="0" err="1"/>
              <a:t>Hitt</a:t>
            </a:r>
            <a:r>
              <a:rPr lang="en-US" sz="1600" dirty="0"/>
              <a:t>, L. M. (2000). Beyond computation: Information technology, organizational transformation and business performance. </a:t>
            </a:r>
            <a:r>
              <a:rPr lang="en-US" sz="1600" i="1" dirty="0"/>
              <a:t>The Journal of Economic Perspectives</a:t>
            </a:r>
            <a:r>
              <a:rPr lang="en-US" sz="1600" dirty="0"/>
              <a:t>, 23-48.</a:t>
            </a:r>
          </a:p>
          <a:p>
            <a:pPr marL="0" indent="0">
              <a:buNone/>
            </a:pPr>
            <a:r>
              <a:rPr lang="en-US" sz="1600" dirty="0" err="1"/>
              <a:t>Coltman</a:t>
            </a:r>
            <a:r>
              <a:rPr lang="en-US" sz="1600" dirty="0"/>
              <a:t>, T., </a:t>
            </a:r>
            <a:r>
              <a:rPr lang="en-US" sz="1600" dirty="0" err="1"/>
              <a:t>Tallon</a:t>
            </a:r>
            <a:r>
              <a:rPr lang="en-US" sz="1600" dirty="0"/>
              <a:t>, P., Sharma, R., &amp; Queiroz, M. (2015). Strategic IT alignment: twenty-five years on. </a:t>
            </a:r>
            <a:r>
              <a:rPr lang="en-US" sz="1600" i="1" dirty="0"/>
              <a:t>Journal of Information Technology, 30</a:t>
            </a:r>
            <a:r>
              <a:rPr lang="en-US" sz="1600" dirty="0"/>
              <a:t>(2), 91-100. </a:t>
            </a:r>
            <a:endParaRPr lang="en-AU" sz="1600" dirty="0"/>
          </a:p>
          <a:p>
            <a:pPr marL="0" indent="0">
              <a:buNone/>
            </a:pPr>
            <a:r>
              <a:rPr lang="en-US" sz="1600" dirty="0" err="1"/>
              <a:t>Cresswell</a:t>
            </a:r>
            <a:r>
              <a:rPr lang="en-US" sz="1600" dirty="0"/>
              <a:t>, K., &amp; Sheikh, A. (2013). Organizational issues in the implementation and adoption of health information technology innovations: an interpretative review. </a:t>
            </a:r>
            <a:r>
              <a:rPr lang="en-US" sz="1600" i="1" dirty="0"/>
              <a:t>International journal of medical informatics, 82</a:t>
            </a:r>
            <a:r>
              <a:rPr lang="en-US" sz="1600" dirty="0"/>
              <a:t>(5), e73-e86. </a:t>
            </a:r>
          </a:p>
          <a:p>
            <a:pPr marL="0" indent="0">
              <a:buNone/>
            </a:pPr>
            <a:r>
              <a:rPr lang="en-US" sz="1600" dirty="0"/>
              <a:t>De Waal, B., van </a:t>
            </a:r>
            <a:r>
              <a:rPr lang="en-US" sz="1600" dirty="0" err="1"/>
              <a:t>Outvorst</a:t>
            </a:r>
            <a:r>
              <a:rPr lang="en-US" sz="1600" dirty="0"/>
              <a:t>, F., &amp; </a:t>
            </a:r>
            <a:r>
              <a:rPr lang="en-US" sz="1600" dirty="0" err="1"/>
              <a:t>Ravesteyn</a:t>
            </a:r>
            <a:r>
              <a:rPr lang="en-US" sz="1600" dirty="0"/>
              <a:t>, P. (2016). </a:t>
            </a:r>
            <a:r>
              <a:rPr lang="en-US" sz="1600" i="1" dirty="0"/>
              <a:t>Digital leadership: The objective-subjective dichotomy of technology revisited.</a:t>
            </a:r>
            <a:r>
              <a:rPr lang="en-US" sz="1600" dirty="0"/>
              <a:t> Paper presented at the 12 </a:t>
            </a:r>
            <a:r>
              <a:rPr lang="en-US" sz="1600" dirty="0" err="1"/>
              <a:t>th</a:t>
            </a:r>
            <a:r>
              <a:rPr lang="en-US" sz="1600" dirty="0"/>
              <a:t> European Conference on Management, Leadership and Governance ECMLG 2016.</a:t>
            </a:r>
            <a:endParaRPr lang="en-AU" sz="1600" dirty="0"/>
          </a:p>
          <a:p>
            <a:pPr marL="0" indent="0">
              <a:buNone/>
            </a:pPr>
            <a:r>
              <a:rPr lang="en-US" sz="1600" dirty="0"/>
              <a:t>Frost, A. (2014). A synthesis of knowledge management failure factors. </a:t>
            </a:r>
            <a:r>
              <a:rPr lang="en-US" sz="1600" i="1" dirty="0" err="1"/>
              <a:t>Recuperado</a:t>
            </a:r>
            <a:r>
              <a:rPr lang="en-US" sz="1600" i="1" dirty="0"/>
              <a:t> el, 22</a:t>
            </a:r>
            <a:r>
              <a:rPr lang="en-US" sz="1600" dirty="0"/>
              <a:t>.</a:t>
            </a:r>
            <a:r>
              <a:rPr lang="en-AU" sz="1600" dirty="0"/>
              <a:t> 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A6CB73-3E27-5B4C-AA41-CDDF36C3C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2868724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45A3F-A32A-9244-9784-298E8DA8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B3981-8788-D542-8F49-926A590E6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6134"/>
            <a:ext cx="8229600" cy="5164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Henderson, J. C., &amp; Venkatraman, N. (1993). Strategic alignment: Leveraging information technology for transforming organizations. </a:t>
            </a:r>
            <a:r>
              <a:rPr lang="en-US" sz="1600" i="1" dirty="0"/>
              <a:t>IBM systems journal, 32</a:t>
            </a:r>
            <a:r>
              <a:rPr lang="en-US" sz="1600" dirty="0"/>
              <a:t>(1), 4-16. </a:t>
            </a:r>
          </a:p>
          <a:p>
            <a:pPr marL="0" indent="0">
              <a:buNone/>
            </a:pPr>
            <a:r>
              <a:rPr lang="en-US" sz="1600" dirty="0"/>
              <a:t>Hong, C. W. (2017). </a:t>
            </a:r>
            <a:r>
              <a:rPr lang="en-US" sz="1600" i="1" dirty="0"/>
              <a:t>Family Businesses in the Digital Economy</a:t>
            </a:r>
            <a:r>
              <a:rPr lang="en-US" sz="1600" dirty="0"/>
              <a:t>. Retrieved from Singapore:</a:t>
            </a:r>
          </a:p>
          <a:p>
            <a:pPr marL="0" indent="0">
              <a:buNone/>
            </a:pPr>
            <a:r>
              <a:rPr lang="en-US" sz="1600" dirty="0" err="1"/>
              <a:t>Hossan</a:t>
            </a:r>
            <a:r>
              <a:rPr lang="en-US" sz="1600" dirty="0"/>
              <a:t>, C. (2015). Applicability of Lewin’s change management theory in Australian local government. </a:t>
            </a:r>
            <a:r>
              <a:rPr lang="en-US" sz="1600" i="1" dirty="0"/>
              <a:t>International Journal of business and Management, 10</a:t>
            </a:r>
            <a:r>
              <a:rPr lang="en-US" sz="1600" dirty="0"/>
              <a:t>(6), 53. </a:t>
            </a:r>
            <a:endParaRPr lang="en-AU" sz="1600" dirty="0"/>
          </a:p>
          <a:p>
            <a:pPr marL="0" indent="0">
              <a:buNone/>
            </a:pPr>
            <a:r>
              <a:rPr lang="en-US" sz="1600" dirty="0" err="1"/>
              <a:t>Pflügler</a:t>
            </a:r>
            <a:r>
              <a:rPr lang="en-US" sz="1600" dirty="0"/>
              <a:t>, C., </a:t>
            </a:r>
            <a:r>
              <a:rPr lang="en-US" sz="1600" dirty="0" err="1"/>
              <a:t>Malzer</a:t>
            </a:r>
            <a:r>
              <a:rPr lang="en-US" sz="1600" dirty="0"/>
              <a:t>, T., </a:t>
            </a:r>
            <a:r>
              <a:rPr lang="en-US" sz="1600" dirty="0" err="1"/>
              <a:t>Jäschke</a:t>
            </a:r>
            <a:r>
              <a:rPr lang="en-US" sz="1600" dirty="0"/>
              <a:t>, T., </a:t>
            </a:r>
            <a:r>
              <a:rPr lang="en-US" sz="1600" dirty="0" err="1"/>
              <a:t>Wiesche</a:t>
            </a:r>
            <a:r>
              <a:rPr lang="en-US" sz="1600" dirty="0"/>
              <a:t>, M., &amp; </a:t>
            </a:r>
            <a:r>
              <a:rPr lang="en-US" sz="1600" dirty="0" err="1"/>
              <a:t>Krcmar</a:t>
            </a:r>
            <a:r>
              <a:rPr lang="en-US" sz="1600" dirty="0"/>
              <a:t>, H. (2018). </a:t>
            </a:r>
            <a:r>
              <a:rPr lang="en-US" sz="1600" i="1" dirty="0"/>
              <a:t>"Do I want to have losers in my team?"-A quantitative study of learning from IT project failure.</a:t>
            </a:r>
            <a:r>
              <a:rPr lang="en-US" sz="1600" dirty="0"/>
              <a:t> Paper presented at the Proceedings of the 51st Hawaii International Conference on System Sciences.</a:t>
            </a:r>
            <a:endParaRPr lang="en-AU" sz="1600" dirty="0"/>
          </a:p>
          <a:p>
            <a:pPr marL="0" indent="0">
              <a:buNone/>
            </a:pPr>
            <a:r>
              <a:rPr lang="en-US" sz="1600" dirty="0" err="1"/>
              <a:t>Pimchangthong</a:t>
            </a:r>
            <a:r>
              <a:rPr lang="en-US" sz="1600" dirty="0"/>
              <a:t>, D., &amp; </a:t>
            </a:r>
            <a:r>
              <a:rPr lang="en-US" sz="1600" dirty="0" err="1"/>
              <a:t>Boonjing</a:t>
            </a:r>
            <a:r>
              <a:rPr lang="en-US" sz="1600" dirty="0"/>
              <a:t>, V. (2017). Effects of risk management practices on IT project success. </a:t>
            </a:r>
            <a:r>
              <a:rPr lang="en-US" sz="1600" i="1" dirty="0"/>
              <a:t>Management and Production Engineering Review, 8</a:t>
            </a:r>
            <a:r>
              <a:rPr lang="en-US" sz="1600" dirty="0"/>
              <a:t>(1), 30-37. </a:t>
            </a:r>
            <a:endParaRPr lang="en-AU" sz="1600" dirty="0"/>
          </a:p>
          <a:p>
            <a:pPr marL="0" indent="0">
              <a:buNone/>
            </a:pPr>
            <a:r>
              <a:rPr lang="en-US" sz="1600" dirty="0" err="1"/>
              <a:t>Rauniar</a:t>
            </a:r>
            <a:r>
              <a:rPr lang="en-US" sz="1600" dirty="0"/>
              <a:t>, R., </a:t>
            </a:r>
            <a:r>
              <a:rPr lang="en-US" sz="1600" dirty="0" err="1"/>
              <a:t>Rawski</a:t>
            </a:r>
            <a:r>
              <a:rPr lang="en-US" sz="1600" dirty="0"/>
              <a:t>, G., Yang, J., &amp; Johnson, B. (2014). Technology acceptance model (TAM) and social media usage: An empirical study on Facebook. </a:t>
            </a:r>
            <a:r>
              <a:rPr lang="en-US" sz="1600" i="1" dirty="0"/>
              <a:t>Journal of Enterprise Information Management, 27</a:t>
            </a:r>
            <a:r>
              <a:rPr lang="en-US" sz="1600" dirty="0"/>
              <a:t>(1), 6-30</a:t>
            </a:r>
          </a:p>
          <a:p>
            <a:pPr marL="0" indent="0">
              <a:buNone/>
            </a:pPr>
            <a:r>
              <a:rPr lang="en-US" sz="1600" dirty="0"/>
              <a:t>South, J., &amp; Phillips, G. (2014). Evaluating community engagement as part of the public health system. </a:t>
            </a:r>
            <a:r>
              <a:rPr lang="en-US" sz="1600" i="1" dirty="0"/>
              <a:t>J Epidemiol Community Health, 68</a:t>
            </a:r>
            <a:r>
              <a:rPr lang="en-US" sz="1600" dirty="0"/>
              <a:t>(7), 692-696.</a:t>
            </a:r>
            <a:r>
              <a:rPr lang="en-AU" sz="1600" dirty="0"/>
              <a:t> </a:t>
            </a:r>
          </a:p>
          <a:p>
            <a:pPr marL="0" indent="0">
              <a:buNone/>
            </a:pPr>
            <a:r>
              <a:rPr lang="en-US" sz="1600" dirty="0"/>
              <a:t>Spector, J. M., &amp; Wang, X. (2002). Integrating technology into learning and working: Promising opportunities and problematic issues. </a:t>
            </a:r>
            <a:r>
              <a:rPr lang="en-US" sz="1600" i="1" dirty="0"/>
              <a:t>Educational Technology &amp; Society, 5</a:t>
            </a:r>
            <a:r>
              <a:rPr lang="en-US" sz="1600" dirty="0"/>
              <a:t>, 1.</a:t>
            </a:r>
          </a:p>
          <a:p>
            <a:pPr marL="0" indent="0">
              <a:buNone/>
            </a:pPr>
            <a:r>
              <a:rPr lang="en-US" sz="1600" dirty="0" err="1"/>
              <a:t>Tatnall</a:t>
            </a:r>
            <a:r>
              <a:rPr lang="en-US" sz="1600" dirty="0"/>
              <a:t>, A., &amp; Gilding, A. (1999). Actor-network theory in information systems research. In: </a:t>
            </a:r>
            <a:r>
              <a:rPr lang="en-US" sz="1600" dirty="0" err="1"/>
              <a:t>Citeseer</a:t>
            </a:r>
            <a:r>
              <a:rPr lang="en-US" sz="1600" dirty="0"/>
              <a:t>.</a:t>
            </a:r>
            <a:endParaRPr lang="en-AU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1DB4BF-7F1A-F94B-BB04-26DE0D15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Wilson &amp; Goldschmidt (2018) Digital Transformation Challenges &amp; Family Business</a:t>
            </a:r>
          </a:p>
        </p:txBody>
      </p:sp>
    </p:spTree>
    <p:extLst>
      <p:ext uri="{BB962C8B-B14F-4D97-AF65-F5344CB8AC3E}">
        <p14:creationId xmlns:p14="http://schemas.microsoft.com/office/powerpoint/2010/main" val="2941499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5761</TotalTime>
  <Words>1674</Words>
  <Application>Microsoft Macintosh PowerPoint</Application>
  <PresentationFormat>On-screen Show (4:3)</PresentationFormat>
  <Paragraphs>161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Introduction</vt:lpstr>
      <vt:lpstr>Introduction</vt:lpstr>
      <vt:lpstr>Introduction</vt:lpstr>
      <vt:lpstr>Method</vt:lpstr>
      <vt:lpstr>Findings</vt:lpstr>
      <vt:lpstr>Findings: Areas of service impact</vt:lpstr>
      <vt:lpstr>Findings: Challenges</vt:lpstr>
      <vt:lpstr>Findings: Challenges</vt:lpstr>
      <vt:lpstr>Family business leadership challenges </vt:lpstr>
      <vt:lpstr>Discussion</vt:lpstr>
      <vt:lpstr>Discussion: Make it simple</vt:lpstr>
      <vt:lpstr>Discussion: Lacking suitable framework</vt:lpstr>
      <vt:lpstr>Managing Complexity</vt:lpstr>
      <vt:lpstr>Managing Complexity</vt:lpstr>
      <vt:lpstr>Discussion: No magic. Dedication. Focus.</vt:lpstr>
      <vt:lpstr>References</vt:lpstr>
      <vt:lpstr>References</vt:lpstr>
    </vt:vector>
  </TitlesOfParts>
  <Company>UWA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UWA Business</dc:creator>
  <cp:lastModifiedBy>Arthur</cp:lastModifiedBy>
  <cp:revision>43</cp:revision>
  <dcterms:created xsi:type="dcterms:W3CDTF">2018-09-03T03:43:49Z</dcterms:created>
  <dcterms:modified xsi:type="dcterms:W3CDTF">2018-09-30T03:05:17Z</dcterms:modified>
</cp:coreProperties>
</file>